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30" r:id="rId1"/>
  </p:sldMasterIdLst>
  <p:notesMasterIdLst>
    <p:notesMasterId r:id="rId44"/>
  </p:notesMasterIdLst>
  <p:sldIdLst>
    <p:sldId id="256" r:id="rId2"/>
    <p:sldId id="371" r:id="rId3"/>
    <p:sldId id="266" r:id="rId4"/>
    <p:sldId id="291" r:id="rId5"/>
    <p:sldId id="307" r:id="rId6"/>
    <p:sldId id="393" r:id="rId7"/>
    <p:sldId id="257" r:id="rId8"/>
    <p:sldId id="268" r:id="rId9"/>
    <p:sldId id="258" r:id="rId10"/>
    <p:sldId id="368" r:id="rId11"/>
    <p:sldId id="392" r:id="rId12"/>
    <p:sldId id="369" r:id="rId13"/>
    <p:sldId id="372" r:id="rId14"/>
    <p:sldId id="416" r:id="rId15"/>
    <p:sldId id="419" r:id="rId16"/>
    <p:sldId id="386" r:id="rId17"/>
    <p:sldId id="420" r:id="rId18"/>
    <p:sldId id="382" r:id="rId19"/>
    <p:sldId id="427" r:id="rId20"/>
    <p:sldId id="391" r:id="rId21"/>
    <p:sldId id="394" r:id="rId22"/>
    <p:sldId id="312" r:id="rId23"/>
    <p:sldId id="313" r:id="rId24"/>
    <p:sldId id="314" r:id="rId25"/>
    <p:sldId id="274" r:id="rId26"/>
    <p:sldId id="409" r:id="rId27"/>
    <p:sldId id="428" r:id="rId28"/>
    <p:sldId id="405" r:id="rId29"/>
    <p:sldId id="412" r:id="rId30"/>
    <p:sldId id="408" r:id="rId31"/>
    <p:sldId id="400" r:id="rId32"/>
    <p:sldId id="418" r:id="rId33"/>
    <p:sldId id="396" r:id="rId34"/>
    <p:sldId id="361" r:id="rId35"/>
    <p:sldId id="430" r:id="rId36"/>
    <p:sldId id="433" r:id="rId37"/>
    <p:sldId id="431" r:id="rId38"/>
    <p:sldId id="429" r:id="rId39"/>
    <p:sldId id="435" r:id="rId40"/>
    <p:sldId id="436" r:id="rId41"/>
    <p:sldId id="434" r:id="rId42"/>
    <p:sldId id="296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521415D9-36F7-43E2-AB2F-B90AF26B5E84}">
      <p14:sectionLst xmlns:p14="http://schemas.microsoft.com/office/powerpoint/2010/main">
        <p14:section name="Default Section" id="{19978C33-FFD1-9B48-A9B2-BE2D86CC499B}">
          <p14:sldIdLst>
            <p14:sldId id="256"/>
            <p14:sldId id="371"/>
            <p14:sldId id="266"/>
            <p14:sldId id="291"/>
            <p14:sldId id="307"/>
            <p14:sldId id="393"/>
            <p14:sldId id="257"/>
            <p14:sldId id="268"/>
            <p14:sldId id="258"/>
            <p14:sldId id="368"/>
            <p14:sldId id="392"/>
            <p14:sldId id="369"/>
            <p14:sldId id="372"/>
            <p14:sldId id="416"/>
            <p14:sldId id="419"/>
            <p14:sldId id="386"/>
            <p14:sldId id="420"/>
            <p14:sldId id="382"/>
            <p14:sldId id="427"/>
            <p14:sldId id="391"/>
            <p14:sldId id="394"/>
            <p14:sldId id="312"/>
            <p14:sldId id="313"/>
            <p14:sldId id="314"/>
            <p14:sldId id="274"/>
            <p14:sldId id="409"/>
            <p14:sldId id="428"/>
            <p14:sldId id="405"/>
            <p14:sldId id="412"/>
            <p14:sldId id="408"/>
            <p14:sldId id="400"/>
            <p14:sldId id="418"/>
            <p14:sldId id="396"/>
            <p14:sldId id="361"/>
            <p14:sldId id="430"/>
            <p14:sldId id="433"/>
            <p14:sldId id="431"/>
            <p14:sldId id="429"/>
            <p14:sldId id="435"/>
            <p14:sldId id="436"/>
            <p14:sldId id="43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5"/>
    <p:restoredTop sz="93053"/>
  </p:normalViewPr>
  <p:slideViewPr>
    <p:cSldViewPr snapToGrid="0" snapToObjects="1">
      <p:cViewPr varScale="1">
        <p:scale>
          <a:sx n="61" d="100"/>
          <a:sy n="61" d="100"/>
        </p:scale>
        <p:origin x="18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erkkr/Dropbox/Projects/MicroEcosystems/Paper1_The_Core_Interactome/ASVs/OTU_core_taxonomy_tab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erkkr/Dropbox/Projects/MicroEcosystems/Paper1_The_Core_Interactome/ASVs/OTU_core_taxonomy_tab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erkkr/Dropbox/Projects/MicroEcosystems/Paper1_The_Core_Interactome/ASVs/OTU_core_taxonomy_tab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erkkr/Dropbox/Projects/MicroEcosystems/Paper1_The_Core_Interactome/ASVs/OTU_core_taxonomy_tab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of OTUs and ASVs per Genus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N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Summary_ASV_OTU!$Q$3</c:f>
              <c:strCache>
                <c:ptCount val="1"/>
                <c:pt idx="0">
                  <c:v>ASV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Summary_ASV_OTU!$L$4:$L$33</c:f>
              <c:strCache>
                <c:ptCount val="30"/>
                <c:pt idx="0">
                  <c:v>Dinophyceae_XXX</c:v>
                </c:pt>
                <c:pt idx="1">
                  <c:v>SAR11</c:v>
                </c:pt>
                <c:pt idx="2">
                  <c:v>Gammaproteobacteria_SAR86</c:v>
                </c:pt>
                <c:pt idx="3">
                  <c:v>Syndiniales_Group_I</c:v>
                </c:pt>
                <c:pt idx="4">
                  <c:v>Syndiniales_Group_II</c:v>
                </c:pt>
                <c:pt idx="5">
                  <c:v>Puniceispirillales_SAR116</c:v>
                </c:pt>
                <c:pt idx="6">
                  <c:v>Rhodospirillales_AEGEAN-169</c:v>
                </c:pt>
                <c:pt idx="7">
                  <c:v>Halieaceae_OM60</c:v>
                </c:pt>
                <c:pt idx="8">
                  <c:v>OM60(NOR5)_clade</c:v>
                </c:pt>
                <c:pt idx="9">
                  <c:v>Flavobacteriaceae_NS4</c:v>
                </c:pt>
                <c:pt idx="10">
                  <c:v>Flavobacteriales_NS9</c:v>
                </c:pt>
                <c:pt idx="11">
                  <c:v>Syndiniales_Group_III</c:v>
                </c:pt>
                <c:pt idx="12">
                  <c:v>Flavobacteriaceae_NS5</c:v>
                </c:pt>
                <c:pt idx="13">
                  <c:v>Synechococcus</c:v>
                </c:pt>
                <c:pt idx="14">
                  <c:v>Rhodobacteraceae_X</c:v>
                </c:pt>
                <c:pt idx="15">
                  <c:v>Cryomorphaceae_X</c:v>
                </c:pt>
                <c:pt idx="16">
                  <c:v>Oligotrichia</c:v>
                </c:pt>
                <c:pt idx="17">
                  <c:v>Thermoplasmata_Marine_Group_II</c:v>
                </c:pt>
                <c:pt idx="18">
                  <c:v>Sva0996_marine_group</c:v>
                </c:pt>
                <c:pt idx="19">
                  <c:v>Micromonas</c:v>
                </c:pt>
                <c:pt idx="20">
                  <c:v>Actinomarina</c:v>
                </c:pt>
                <c:pt idx="21">
                  <c:v>Picozoa</c:v>
                </c:pt>
                <c:pt idx="22">
                  <c:v>Prorocentrum</c:v>
                </c:pt>
                <c:pt idx="23">
                  <c:v>Gyrodinium</c:v>
                </c:pt>
                <c:pt idx="24">
                  <c:v>Karlodinium</c:v>
                </c:pt>
                <c:pt idx="25">
                  <c:v>Heterocapsa</c:v>
                </c:pt>
                <c:pt idx="26">
                  <c:v>MAST-3</c:v>
                </c:pt>
                <c:pt idx="27">
                  <c:v>Chaetoceros</c:v>
                </c:pt>
                <c:pt idx="28">
                  <c:v>Syndiniales_Group_V</c:v>
                </c:pt>
                <c:pt idx="29">
                  <c:v>Azadinium</c:v>
                </c:pt>
              </c:strCache>
            </c:strRef>
          </c:cat>
          <c:val>
            <c:numRef>
              <c:f>Summary_ASV_OTU!$Q$4:$Q$33</c:f>
              <c:numCache>
                <c:formatCode>General</c:formatCode>
                <c:ptCount val="30"/>
                <c:pt idx="0">
                  <c:v>46</c:v>
                </c:pt>
                <c:pt idx="1">
                  <c:v>44.666666666666671</c:v>
                </c:pt>
                <c:pt idx="2">
                  <c:v>40</c:v>
                </c:pt>
                <c:pt idx="3">
                  <c:v>33.333333333333336</c:v>
                </c:pt>
                <c:pt idx="4">
                  <c:v>22</c:v>
                </c:pt>
                <c:pt idx="5">
                  <c:v>18</c:v>
                </c:pt>
                <c:pt idx="6">
                  <c:v>17.333333333333336</c:v>
                </c:pt>
                <c:pt idx="7">
                  <c:v>14</c:v>
                </c:pt>
                <c:pt idx="8">
                  <c:v>14</c:v>
                </c:pt>
                <c:pt idx="9">
                  <c:v>13.333333333333334</c:v>
                </c:pt>
                <c:pt idx="10">
                  <c:v>12</c:v>
                </c:pt>
                <c:pt idx="11">
                  <c:v>12</c:v>
                </c:pt>
                <c:pt idx="12">
                  <c:v>11.333333333333334</c:v>
                </c:pt>
                <c:pt idx="13">
                  <c:v>11.333333333333334</c:v>
                </c:pt>
                <c:pt idx="14">
                  <c:v>10.666666666666668</c:v>
                </c:pt>
                <c:pt idx="15">
                  <c:v>8.6666666666666679</c:v>
                </c:pt>
                <c:pt idx="16">
                  <c:v>8.6666666666666679</c:v>
                </c:pt>
                <c:pt idx="17">
                  <c:v>8.6666666666666679</c:v>
                </c:pt>
                <c:pt idx="18">
                  <c:v>7.3333333333333339</c:v>
                </c:pt>
                <c:pt idx="19">
                  <c:v>6.666666666666667</c:v>
                </c:pt>
                <c:pt idx="20">
                  <c:v>6</c:v>
                </c:pt>
                <c:pt idx="21">
                  <c:v>6</c:v>
                </c:pt>
                <c:pt idx="22">
                  <c:v>5.3333333333333339</c:v>
                </c:pt>
                <c:pt idx="23">
                  <c:v>4</c:v>
                </c:pt>
                <c:pt idx="24">
                  <c:v>4</c:v>
                </c:pt>
                <c:pt idx="25">
                  <c:v>2.666666666666667</c:v>
                </c:pt>
                <c:pt idx="26">
                  <c:v>2.666666666666667</c:v>
                </c:pt>
                <c:pt idx="27">
                  <c:v>2</c:v>
                </c:pt>
                <c:pt idx="28">
                  <c:v>0.66666666666666674</c:v>
                </c:pt>
                <c:pt idx="2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A8-9446-93B7-CA336CD04A44}"/>
            </c:ext>
          </c:extLst>
        </c:ser>
        <c:ser>
          <c:idx val="1"/>
          <c:order val="1"/>
          <c:tx>
            <c:strRef>
              <c:f>Summary_ASV_OTU!$R$3</c:f>
              <c:strCache>
                <c:ptCount val="1"/>
                <c:pt idx="0">
                  <c:v>OTU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Summary_ASV_OTU!$L$4:$L$33</c:f>
              <c:strCache>
                <c:ptCount val="30"/>
                <c:pt idx="0">
                  <c:v>Dinophyceae_XXX</c:v>
                </c:pt>
                <c:pt idx="1">
                  <c:v>SAR11</c:v>
                </c:pt>
                <c:pt idx="2">
                  <c:v>Gammaproteobacteria_SAR86</c:v>
                </c:pt>
                <c:pt idx="3">
                  <c:v>Syndiniales_Group_I</c:v>
                </c:pt>
                <c:pt idx="4">
                  <c:v>Syndiniales_Group_II</c:v>
                </c:pt>
                <c:pt idx="5">
                  <c:v>Puniceispirillales_SAR116</c:v>
                </c:pt>
                <c:pt idx="6">
                  <c:v>Rhodospirillales_AEGEAN-169</c:v>
                </c:pt>
                <c:pt idx="7">
                  <c:v>Halieaceae_OM60</c:v>
                </c:pt>
                <c:pt idx="8">
                  <c:v>OM60(NOR5)_clade</c:v>
                </c:pt>
                <c:pt idx="9">
                  <c:v>Flavobacteriaceae_NS4</c:v>
                </c:pt>
                <c:pt idx="10">
                  <c:v>Flavobacteriales_NS9</c:v>
                </c:pt>
                <c:pt idx="11">
                  <c:v>Syndiniales_Group_III</c:v>
                </c:pt>
                <c:pt idx="12">
                  <c:v>Flavobacteriaceae_NS5</c:v>
                </c:pt>
                <c:pt idx="13">
                  <c:v>Synechococcus</c:v>
                </c:pt>
                <c:pt idx="14">
                  <c:v>Rhodobacteraceae_X</c:v>
                </c:pt>
                <c:pt idx="15">
                  <c:v>Cryomorphaceae_X</c:v>
                </c:pt>
                <c:pt idx="16">
                  <c:v>Oligotrichia</c:v>
                </c:pt>
                <c:pt idx="17">
                  <c:v>Thermoplasmata_Marine_Group_II</c:v>
                </c:pt>
                <c:pt idx="18">
                  <c:v>Sva0996_marine_group</c:v>
                </c:pt>
                <c:pt idx="19">
                  <c:v>Micromonas</c:v>
                </c:pt>
                <c:pt idx="20">
                  <c:v>Actinomarina</c:v>
                </c:pt>
                <c:pt idx="21">
                  <c:v>Picozoa</c:v>
                </c:pt>
                <c:pt idx="22">
                  <c:v>Prorocentrum</c:v>
                </c:pt>
                <c:pt idx="23">
                  <c:v>Gyrodinium</c:v>
                </c:pt>
                <c:pt idx="24">
                  <c:v>Karlodinium</c:v>
                </c:pt>
                <c:pt idx="25">
                  <c:v>Heterocapsa</c:v>
                </c:pt>
                <c:pt idx="26">
                  <c:v>MAST-3</c:v>
                </c:pt>
                <c:pt idx="27">
                  <c:v>Chaetoceros</c:v>
                </c:pt>
                <c:pt idx="28">
                  <c:v>Syndiniales_Group_V</c:v>
                </c:pt>
                <c:pt idx="29">
                  <c:v>Azadinium</c:v>
                </c:pt>
              </c:strCache>
            </c:strRef>
          </c:cat>
          <c:val>
            <c:numRef>
              <c:f>Summary_ASV_OTU!$R$4:$R$33</c:f>
              <c:numCache>
                <c:formatCode>General</c:formatCode>
                <c:ptCount val="30"/>
                <c:pt idx="0">
                  <c:v>29.333333333333336</c:v>
                </c:pt>
                <c:pt idx="1">
                  <c:v>280.66666666666669</c:v>
                </c:pt>
                <c:pt idx="2">
                  <c:v>30</c:v>
                </c:pt>
                <c:pt idx="3">
                  <c:v>74.666666666666671</c:v>
                </c:pt>
                <c:pt idx="4">
                  <c:v>40</c:v>
                </c:pt>
                <c:pt idx="5">
                  <c:v>15.333333333333334</c:v>
                </c:pt>
                <c:pt idx="6">
                  <c:v>21.333333333333336</c:v>
                </c:pt>
                <c:pt idx="7">
                  <c:v>7.3333333333333339</c:v>
                </c:pt>
                <c:pt idx="8">
                  <c:v>7.3333333333333339</c:v>
                </c:pt>
                <c:pt idx="9">
                  <c:v>12.666666666666668</c:v>
                </c:pt>
                <c:pt idx="10">
                  <c:v>14</c:v>
                </c:pt>
                <c:pt idx="11">
                  <c:v>12.666666666666668</c:v>
                </c:pt>
                <c:pt idx="12">
                  <c:v>14.666666666666668</c:v>
                </c:pt>
                <c:pt idx="13">
                  <c:v>52.666666666666671</c:v>
                </c:pt>
                <c:pt idx="14">
                  <c:v>18</c:v>
                </c:pt>
                <c:pt idx="15">
                  <c:v>6</c:v>
                </c:pt>
                <c:pt idx="16">
                  <c:v>9.3333333333333339</c:v>
                </c:pt>
                <c:pt idx="17">
                  <c:v>11.333333333333334</c:v>
                </c:pt>
                <c:pt idx="18">
                  <c:v>8</c:v>
                </c:pt>
                <c:pt idx="19">
                  <c:v>8.6666666666666679</c:v>
                </c:pt>
                <c:pt idx="20">
                  <c:v>5.3333333333333339</c:v>
                </c:pt>
                <c:pt idx="21">
                  <c:v>10</c:v>
                </c:pt>
                <c:pt idx="22">
                  <c:v>7.3333333333333339</c:v>
                </c:pt>
                <c:pt idx="23">
                  <c:v>60</c:v>
                </c:pt>
                <c:pt idx="24">
                  <c:v>25.333333333333336</c:v>
                </c:pt>
                <c:pt idx="25">
                  <c:v>8.6666666666666679</c:v>
                </c:pt>
                <c:pt idx="26">
                  <c:v>12.666666666666668</c:v>
                </c:pt>
                <c:pt idx="27">
                  <c:v>7.3333333333333339</c:v>
                </c:pt>
                <c:pt idx="28">
                  <c:v>2</c:v>
                </c:pt>
                <c:pt idx="29">
                  <c:v>7.3333333333333339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A8-9446-93B7-CA336CD04A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5780416"/>
        <c:axId val="304289984"/>
      </c:barChart>
      <c:catAx>
        <c:axId val="26578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NO"/>
          </a:p>
        </c:txPr>
        <c:crossAx val="304289984"/>
        <c:crosses val="autoZero"/>
        <c:auto val="1"/>
        <c:lblAlgn val="ctr"/>
        <c:lblOffset val="100"/>
        <c:noMultiLvlLbl val="0"/>
      </c:catAx>
      <c:valAx>
        <c:axId val="30428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26578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 of OTUs and ASVs per Genus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N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Summary_ASV_OTU!$Q$3</c:f>
              <c:strCache>
                <c:ptCount val="1"/>
                <c:pt idx="0">
                  <c:v>ASV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Summary_ASV_OTU!$L$4:$L$33</c:f>
              <c:strCache>
                <c:ptCount val="30"/>
                <c:pt idx="0">
                  <c:v>Dinophyceae_XXX</c:v>
                </c:pt>
                <c:pt idx="1">
                  <c:v>SAR11</c:v>
                </c:pt>
                <c:pt idx="2">
                  <c:v>Gammaproteobacteria_SAR86</c:v>
                </c:pt>
                <c:pt idx="3">
                  <c:v>Syndiniales_Group_I</c:v>
                </c:pt>
                <c:pt idx="4">
                  <c:v>Syndiniales_Group_II</c:v>
                </c:pt>
                <c:pt idx="5">
                  <c:v>Puniceispirillales_SAR116</c:v>
                </c:pt>
                <c:pt idx="6">
                  <c:v>Rhodospirillales_AEGEAN-169</c:v>
                </c:pt>
                <c:pt idx="7">
                  <c:v>Halieaceae_OM60</c:v>
                </c:pt>
                <c:pt idx="8">
                  <c:v>OM60(NOR5)_clade</c:v>
                </c:pt>
                <c:pt idx="9">
                  <c:v>Flavobacteriaceae_NS4</c:v>
                </c:pt>
                <c:pt idx="10">
                  <c:v>Flavobacteriales_NS9</c:v>
                </c:pt>
                <c:pt idx="11">
                  <c:v>Syndiniales_Group_III</c:v>
                </c:pt>
                <c:pt idx="12">
                  <c:v>Flavobacteriaceae_NS5</c:v>
                </c:pt>
                <c:pt idx="13">
                  <c:v>Synechococcus</c:v>
                </c:pt>
                <c:pt idx="14">
                  <c:v>Rhodobacteraceae_X</c:v>
                </c:pt>
                <c:pt idx="15">
                  <c:v>Cryomorphaceae_X</c:v>
                </c:pt>
                <c:pt idx="16">
                  <c:v>Oligotrichia</c:v>
                </c:pt>
                <c:pt idx="17">
                  <c:v>Thermoplasmata_Marine_Group_II</c:v>
                </c:pt>
                <c:pt idx="18">
                  <c:v>Sva0996_marine_group</c:v>
                </c:pt>
                <c:pt idx="19">
                  <c:v>Micromonas</c:v>
                </c:pt>
                <c:pt idx="20">
                  <c:v>Actinomarina</c:v>
                </c:pt>
                <c:pt idx="21">
                  <c:v>Picozoa</c:v>
                </c:pt>
                <c:pt idx="22">
                  <c:v>Prorocentrum</c:v>
                </c:pt>
                <c:pt idx="23">
                  <c:v>Gyrodinium</c:v>
                </c:pt>
                <c:pt idx="24">
                  <c:v>Karlodinium</c:v>
                </c:pt>
                <c:pt idx="25">
                  <c:v>Heterocapsa</c:v>
                </c:pt>
                <c:pt idx="26">
                  <c:v>MAST-3</c:v>
                </c:pt>
                <c:pt idx="27">
                  <c:v>Chaetoceros</c:v>
                </c:pt>
                <c:pt idx="28">
                  <c:v>Syndiniales_Group_V</c:v>
                </c:pt>
                <c:pt idx="29">
                  <c:v>Azadinium</c:v>
                </c:pt>
              </c:strCache>
            </c:strRef>
          </c:cat>
          <c:val>
            <c:numRef>
              <c:f>Summary_ASV_OTU!$Q$4:$Q$33</c:f>
              <c:numCache>
                <c:formatCode>General</c:formatCode>
                <c:ptCount val="30"/>
                <c:pt idx="0">
                  <c:v>46</c:v>
                </c:pt>
                <c:pt idx="1">
                  <c:v>44.666666666666671</c:v>
                </c:pt>
                <c:pt idx="2">
                  <c:v>40</c:v>
                </c:pt>
                <c:pt idx="3">
                  <c:v>33.333333333333336</c:v>
                </c:pt>
                <c:pt idx="4">
                  <c:v>22</c:v>
                </c:pt>
                <c:pt idx="5">
                  <c:v>18</c:v>
                </c:pt>
                <c:pt idx="6">
                  <c:v>17.333333333333336</c:v>
                </c:pt>
                <c:pt idx="7">
                  <c:v>14</c:v>
                </c:pt>
                <c:pt idx="8">
                  <c:v>14</c:v>
                </c:pt>
                <c:pt idx="9">
                  <c:v>13.333333333333334</c:v>
                </c:pt>
                <c:pt idx="10">
                  <c:v>12</c:v>
                </c:pt>
                <c:pt idx="11">
                  <c:v>12</c:v>
                </c:pt>
                <c:pt idx="12">
                  <c:v>11.333333333333334</c:v>
                </c:pt>
                <c:pt idx="13">
                  <c:v>11.333333333333334</c:v>
                </c:pt>
                <c:pt idx="14">
                  <c:v>10.666666666666668</c:v>
                </c:pt>
                <c:pt idx="15">
                  <c:v>8.6666666666666679</c:v>
                </c:pt>
                <c:pt idx="16">
                  <c:v>8.6666666666666679</c:v>
                </c:pt>
                <c:pt idx="17">
                  <c:v>8.6666666666666679</c:v>
                </c:pt>
                <c:pt idx="18">
                  <c:v>7.3333333333333339</c:v>
                </c:pt>
                <c:pt idx="19">
                  <c:v>6.666666666666667</c:v>
                </c:pt>
                <c:pt idx="20">
                  <c:v>6</c:v>
                </c:pt>
                <c:pt idx="21">
                  <c:v>6</c:v>
                </c:pt>
                <c:pt idx="22">
                  <c:v>5.3333333333333339</c:v>
                </c:pt>
                <c:pt idx="23">
                  <c:v>4</c:v>
                </c:pt>
                <c:pt idx="24">
                  <c:v>4</c:v>
                </c:pt>
                <c:pt idx="25">
                  <c:v>2.666666666666667</c:v>
                </c:pt>
                <c:pt idx="26">
                  <c:v>2.666666666666667</c:v>
                </c:pt>
                <c:pt idx="27">
                  <c:v>2</c:v>
                </c:pt>
                <c:pt idx="28">
                  <c:v>0.66666666666666674</c:v>
                </c:pt>
                <c:pt idx="2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A8-9446-93B7-CA336CD04A44}"/>
            </c:ext>
          </c:extLst>
        </c:ser>
        <c:ser>
          <c:idx val="1"/>
          <c:order val="1"/>
          <c:tx>
            <c:strRef>
              <c:f>Summary_ASV_OTU!$R$3</c:f>
              <c:strCache>
                <c:ptCount val="1"/>
                <c:pt idx="0">
                  <c:v>OTU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Summary_ASV_OTU!$L$4:$L$33</c:f>
              <c:strCache>
                <c:ptCount val="30"/>
                <c:pt idx="0">
                  <c:v>Dinophyceae_XXX</c:v>
                </c:pt>
                <c:pt idx="1">
                  <c:v>SAR11</c:v>
                </c:pt>
                <c:pt idx="2">
                  <c:v>Gammaproteobacteria_SAR86</c:v>
                </c:pt>
                <c:pt idx="3">
                  <c:v>Syndiniales_Group_I</c:v>
                </c:pt>
                <c:pt idx="4">
                  <c:v>Syndiniales_Group_II</c:v>
                </c:pt>
                <c:pt idx="5">
                  <c:v>Puniceispirillales_SAR116</c:v>
                </c:pt>
                <c:pt idx="6">
                  <c:v>Rhodospirillales_AEGEAN-169</c:v>
                </c:pt>
                <c:pt idx="7">
                  <c:v>Halieaceae_OM60</c:v>
                </c:pt>
                <c:pt idx="8">
                  <c:v>OM60(NOR5)_clade</c:v>
                </c:pt>
                <c:pt idx="9">
                  <c:v>Flavobacteriaceae_NS4</c:v>
                </c:pt>
                <c:pt idx="10">
                  <c:v>Flavobacteriales_NS9</c:v>
                </c:pt>
                <c:pt idx="11">
                  <c:v>Syndiniales_Group_III</c:v>
                </c:pt>
                <c:pt idx="12">
                  <c:v>Flavobacteriaceae_NS5</c:v>
                </c:pt>
                <c:pt idx="13">
                  <c:v>Synechococcus</c:v>
                </c:pt>
                <c:pt idx="14">
                  <c:v>Rhodobacteraceae_X</c:v>
                </c:pt>
                <c:pt idx="15">
                  <c:v>Cryomorphaceae_X</c:v>
                </c:pt>
                <c:pt idx="16">
                  <c:v>Oligotrichia</c:v>
                </c:pt>
                <c:pt idx="17">
                  <c:v>Thermoplasmata_Marine_Group_II</c:v>
                </c:pt>
                <c:pt idx="18">
                  <c:v>Sva0996_marine_group</c:v>
                </c:pt>
                <c:pt idx="19">
                  <c:v>Micromonas</c:v>
                </c:pt>
                <c:pt idx="20">
                  <c:v>Actinomarina</c:v>
                </c:pt>
                <c:pt idx="21">
                  <c:v>Picozoa</c:v>
                </c:pt>
                <c:pt idx="22">
                  <c:v>Prorocentrum</c:v>
                </c:pt>
                <c:pt idx="23">
                  <c:v>Gyrodinium</c:v>
                </c:pt>
                <c:pt idx="24">
                  <c:v>Karlodinium</c:v>
                </c:pt>
                <c:pt idx="25">
                  <c:v>Heterocapsa</c:v>
                </c:pt>
                <c:pt idx="26">
                  <c:v>MAST-3</c:v>
                </c:pt>
                <c:pt idx="27">
                  <c:v>Chaetoceros</c:v>
                </c:pt>
                <c:pt idx="28">
                  <c:v>Syndiniales_Group_V</c:v>
                </c:pt>
                <c:pt idx="29">
                  <c:v>Azadinium</c:v>
                </c:pt>
              </c:strCache>
            </c:strRef>
          </c:cat>
          <c:val>
            <c:numRef>
              <c:f>Summary_ASV_OTU!$R$4:$R$33</c:f>
              <c:numCache>
                <c:formatCode>General</c:formatCode>
                <c:ptCount val="30"/>
                <c:pt idx="0">
                  <c:v>29.333333333333336</c:v>
                </c:pt>
                <c:pt idx="1">
                  <c:v>280.66666666666669</c:v>
                </c:pt>
                <c:pt idx="2">
                  <c:v>30</c:v>
                </c:pt>
                <c:pt idx="3">
                  <c:v>74.666666666666671</c:v>
                </c:pt>
                <c:pt idx="4">
                  <c:v>40</c:v>
                </c:pt>
                <c:pt idx="5">
                  <c:v>15.333333333333334</c:v>
                </c:pt>
                <c:pt idx="6">
                  <c:v>21.333333333333336</c:v>
                </c:pt>
                <c:pt idx="7">
                  <c:v>7.3333333333333339</c:v>
                </c:pt>
                <c:pt idx="8">
                  <c:v>7.3333333333333339</c:v>
                </c:pt>
                <c:pt idx="9">
                  <c:v>12.666666666666668</c:v>
                </c:pt>
                <c:pt idx="10">
                  <c:v>14</c:v>
                </c:pt>
                <c:pt idx="11">
                  <c:v>12.666666666666668</c:v>
                </c:pt>
                <c:pt idx="12">
                  <c:v>14.666666666666668</c:v>
                </c:pt>
                <c:pt idx="13">
                  <c:v>52.666666666666671</c:v>
                </c:pt>
                <c:pt idx="14">
                  <c:v>18</c:v>
                </c:pt>
                <c:pt idx="15">
                  <c:v>6</c:v>
                </c:pt>
                <c:pt idx="16">
                  <c:v>9.3333333333333339</c:v>
                </c:pt>
                <c:pt idx="17">
                  <c:v>11.333333333333334</c:v>
                </c:pt>
                <c:pt idx="18">
                  <c:v>8</c:v>
                </c:pt>
                <c:pt idx="19">
                  <c:v>8.6666666666666679</c:v>
                </c:pt>
                <c:pt idx="20">
                  <c:v>5.3333333333333339</c:v>
                </c:pt>
                <c:pt idx="21">
                  <c:v>10</c:v>
                </c:pt>
                <c:pt idx="22">
                  <c:v>7.3333333333333339</c:v>
                </c:pt>
                <c:pt idx="23">
                  <c:v>60</c:v>
                </c:pt>
                <c:pt idx="24">
                  <c:v>25.333333333333336</c:v>
                </c:pt>
                <c:pt idx="25">
                  <c:v>8.6666666666666679</c:v>
                </c:pt>
                <c:pt idx="26">
                  <c:v>12.666666666666668</c:v>
                </c:pt>
                <c:pt idx="27">
                  <c:v>7.3333333333333339</c:v>
                </c:pt>
                <c:pt idx="28">
                  <c:v>2</c:v>
                </c:pt>
                <c:pt idx="29">
                  <c:v>7.3333333333333339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A8-9446-93B7-CA336CD04A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5780416"/>
        <c:axId val="304289984"/>
      </c:barChart>
      <c:catAx>
        <c:axId val="26578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NO"/>
          </a:p>
        </c:txPr>
        <c:crossAx val="304289984"/>
        <c:crosses val="autoZero"/>
        <c:auto val="1"/>
        <c:lblAlgn val="ctr"/>
        <c:lblOffset val="100"/>
        <c:noMultiLvlLbl val="0"/>
      </c:catAx>
      <c:valAx>
        <c:axId val="30428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26578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ASV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'Summary table_ASV'!$F$3</c:f>
              <c:strCache>
                <c:ptCount val="1"/>
                <c:pt idx="0">
                  <c:v>Rel.abuance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'Summary table_ASV'!$D$4:$D$23</c:f>
              <c:strCache>
                <c:ptCount val="20"/>
                <c:pt idx="0">
                  <c:v>SAR11</c:v>
                </c:pt>
                <c:pt idx="1">
                  <c:v>Synechococcus_CC9902</c:v>
                </c:pt>
                <c:pt idx="2">
                  <c:v>Dinophyceae_XXX</c:v>
                </c:pt>
                <c:pt idx="3">
                  <c:v>Syndiniales-Group-I-Clade-1_X</c:v>
                </c:pt>
                <c:pt idx="4">
                  <c:v>Gyrodinium</c:v>
                </c:pt>
                <c:pt idx="5">
                  <c:v>Micromonas</c:v>
                </c:pt>
                <c:pt idx="6">
                  <c:v>Gammaproteobacteria_SAR86</c:v>
                </c:pt>
                <c:pt idx="7">
                  <c:v>Polar-centric-Mediophyceae_X</c:v>
                </c:pt>
                <c:pt idx="8">
                  <c:v>Cryptomonadales_X</c:v>
                </c:pt>
                <c:pt idx="9">
                  <c:v>Bathycoccus</c:v>
                </c:pt>
                <c:pt idx="10">
                  <c:v>Rhodospirillales_AEGEAN-169</c:v>
                </c:pt>
                <c:pt idx="11">
                  <c:v>Puniceispirillales_SAR116</c:v>
                </c:pt>
                <c:pt idx="12">
                  <c:v>Glaciecola</c:v>
                </c:pt>
                <c:pt idx="13">
                  <c:v>Syndiniales-Group-II-Clade-10-and-11_X</c:v>
                </c:pt>
                <c:pt idx="14">
                  <c:v>Amylibacter</c:v>
                </c:pt>
                <c:pt idx="15">
                  <c:v>Ascidiaceihabitans</c:v>
                </c:pt>
                <c:pt idx="16">
                  <c:v>Chaetoceros</c:v>
                </c:pt>
                <c:pt idx="17">
                  <c:v>Syndiniales-Group-I-Clade-4_X</c:v>
                </c:pt>
                <c:pt idx="18">
                  <c:v>Syndiniales-Group-III_XX</c:v>
                </c:pt>
                <c:pt idx="19">
                  <c:v>Flavobacteriaceae_NS4</c:v>
                </c:pt>
              </c:strCache>
            </c:strRef>
          </c:cat>
          <c:val>
            <c:numRef>
              <c:f>'Summary table_ASV'!$F$4:$F$23</c:f>
              <c:numCache>
                <c:formatCode>General</c:formatCode>
                <c:ptCount val="20"/>
                <c:pt idx="0">
                  <c:v>15.777609307014384</c:v>
                </c:pt>
                <c:pt idx="1">
                  <c:v>14.068766248003001</c:v>
                </c:pt>
                <c:pt idx="2">
                  <c:v>6.8851807292398997</c:v>
                </c:pt>
                <c:pt idx="3">
                  <c:v>6.4655417338605661</c:v>
                </c:pt>
                <c:pt idx="4">
                  <c:v>4.0835816809016832</c:v>
                </c:pt>
                <c:pt idx="5">
                  <c:v>2.666992922999917</c:v>
                </c:pt>
                <c:pt idx="6">
                  <c:v>2.1981129100495416</c:v>
                </c:pt>
                <c:pt idx="7">
                  <c:v>1.92217923636205</c:v>
                </c:pt>
                <c:pt idx="8">
                  <c:v>1.8899855969781751</c:v>
                </c:pt>
                <c:pt idx="9">
                  <c:v>1.8553563254071166</c:v>
                </c:pt>
                <c:pt idx="10">
                  <c:v>1.8079053284149751</c:v>
                </c:pt>
                <c:pt idx="11">
                  <c:v>1.7876468589947083</c:v>
                </c:pt>
                <c:pt idx="12">
                  <c:v>1.2906873149638167</c:v>
                </c:pt>
                <c:pt idx="13">
                  <c:v>1.2268527254821</c:v>
                </c:pt>
                <c:pt idx="14">
                  <c:v>1.17964599954575</c:v>
                </c:pt>
                <c:pt idx="15">
                  <c:v>1.1089370862545167</c:v>
                </c:pt>
                <c:pt idx="16">
                  <c:v>1.0582217478136833</c:v>
                </c:pt>
                <c:pt idx="17">
                  <c:v>1.0197188820695167</c:v>
                </c:pt>
                <c:pt idx="18">
                  <c:v>0.99001338593813315</c:v>
                </c:pt>
                <c:pt idx="19">
                  <c:v>0.95031238242906679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8-C64D-9D2E-7F9589D7D3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7709040"/>
        <c:axId val="268850912"/>
      </c:barChart>
      <c:catAx>
        <c:axId val="28770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268850912"/>
        <c:crosses val="autoZero"/>
        <c:auto val="1"/>
        <c:lblAlgn val="ctr"/>
        <c:lblOffset val="100"/>
        <c:noMultiLvlLbl val="0"/>
      </c:catAx>
      <c:valAx>
        <c:axId val="268850912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28770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320413548343387"/>
          <c:y val="0.93639427526794872"/>
          <c:w val="0.1636595571678145"/>
          <c:h val="4.14779204974903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OTU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O"/>
        </a:p>
      </c:txPr>
    </c:title>
    <c:autoTitleDeleted val="0"/>
    <c:plotArea>
      <c:layout>
        <c:manualLayout>
          <c:layoutTarget val="inner"/>
          <c:xMode val="edge"/>
          <c:yMode val="edge"/>
          <c:x val="6.1048252734365191E-2"/>
          <c:y val="6.7470920353248309E-2"/>
          <c:w val="0.96287777722052259"/>
          <c:h val="0.898146496231755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Summary_table_OTU!$F$2</c:f>
              <c:strCache>
                <c:ptCount val="1"/>
                <c:pt idx="0">
                  <c:v>rel.abund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Summary_table_OTU!$D$3:$D$22</c:f>
              <c:strCache>
                <c:ptCount val="20"/>
                <c:pt idx="0">
                  <c:v>SAR11_clade</c:v>
                </c:pt>
                <c:pt idx="1">
                  <c:v>Synechococcus</c:v>
                </c:pt>
                <c:pt idx="2">
                  <c:v>Syndiniales_Group_I</c:v>
                </c:pt>
                <c:pt idx="3">
                  <c:v>Gyrodinium</c:v>
                </c:pt>
                <c:pt idx="4">
                  <c:v>Karlodinium</c:v>
                </c:pt>
                <c:pt idx="5">
                  <c:v>Syndiniales_Group_II</c:v>
                </c:pt>
                <c:pt idx="6">
                  <c:v>Bathycoccus</c:v>
                </c:pt>
                <c:pt idx="7">
                  <c:v>SAR86_clade</c:v>
                </c:pt>
                <c:pt idx="8">
                  <c:v>Chaetoceros</c:v>
                </c:pt>
                <c:pt idx="9">
                  <c:v>Thalassiosira</c:v>
                </c:pt>
                <c:pt idx="10">
                  <c:v>SAR116_clade</c:v>
                </c:pt>
                <c:pt idx="11">
                  <c:v>AEGEAN-169_marine_group</c:v>
                </c:pt>
                <c:pt idx="12">
                  <c:v>Teleaulax</c:v>
                </c:pt>
                <c:pt idx="13">
                  <c:v>Amylibacter</c:v>
                </c:pt>
                <c:pt idx="14">
                  <c:v>Rhodobacteraceae</c:v>
                </c:pt>
                <c:pt idx="15">
                  <c:v>Ascidiaceihabitans</c:v>
                </c:pt>
                <c:pt idx="16">
                  <c:v>Cryptomonadales</c:v>
                </c:pt>
                <c:pt idx="17">
                  <c:v>Micromonas</c:v>
                </c:pt>
                <c:pt idx="18">
                  <c:v>Glaciecola</c:v>
                </c:pt>
                <c:pt idx="19">
                  <c:v>Prochlorococcus</c:v>
                </c:pt>
              </c:strCache>
            </c:strRef>
          </c:cat>
          <c:val>
            <c:numRef>
              <c:f>Summary_table_OTU!$F$3:$F$22</c:f>
              <c:numCache>
                <c:formatCode>General</c:formatCode>
                <c:ptCount val="20"/>
                <c:pt idx="0">
                  <c:v>19.399971112219749</c:v>
                </c:pt>
                <c:pt idx="1">
                  <c:v>13.053046047056499</c:v>
                </c:pt>
                <c:pt idx="2">
                  <c:v>9.0091758058787494</c:v>
                </c:pt>
                <c:pt idx="3">
                  <c:v>5.6367170795345585</c:v>
                </c:pt>
                <c:pt idx="4">
                  <c:v>2.3909808022642585</c:v>
                </c:pt>
                <c:pt idx="5">
                  <c:v>2.3042855741527748</c:v>
                </c:pt>
                <c:pt idx="6">
                  <c:v>1.7236500216212332</c:v>
                </c:pt>
                <c:pt idx="7">
                  <c:v>1.6080265122620583</c:v>
                </c:pt>
                <c:pt idx="8">
                  <c:v>1.5912209804216748</c:v>
                </c:pt>
                <c:pt idx="9">
                  <c:v>1.3842272592539917</c:v>
                </c:pt>
                <c:pt idx="10">
                  <c:v>1.3340240024578918</c:v>
                </c:pt>
                <c:pt idx="11">
                  <c:v>1.325435597595475</c:v>
                </c:pt>
                <c:pt idx="12">
                  <c:v>1.1478570192669417</c:v>
                </c:pt>
                <c:pt idx="13">
                  <c:v>1.0264051011254918</c:v>
                </c:pt>
                <c:pt idx="14">
                  <c:v>0.99155139208096676</c:v>
                </c:pt>
                <c:pt idx="15">
                  <c:v>0.93634512998389174</c:v>
                </c:pt>
                <c:pt idx="16">
                  <c:v>0.90765325478687509</c:v>
                </c:pt>
                <c:pt idx="17">
                  <c:v>0.891959003059275</c:v>
                </c:pt>
                <c:pt idx="18">
                  <c:v>0.83147396220102177</c:v>
                </c:pt>
                <c:pt idx="19">
                  <c:v>0.80174527314190502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14-C04B-92CC-E0C8CDEFC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3752448"/>
        <c:axId val="302776480"/>
      </c:barChart>
      <c:catAx>
        <c:axId val="30375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302776480"/>
        <c:crosses val="autoZero"/>
        <c:auto val="1"/>
        <c:lblAlgn val="ctr"/>
        <c:lblOffset val="100"/>
        <c:noMultiLvlLbl val="0"/>
      </c:catAx>
      <c:valAx>
        <c:axId val="30277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O"/>
          </a:p>
        </c:txPr>
        <c:crossAx val="30375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39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077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are transformed, and values for missing data are calculated</a:t>
            </a:r>
          </a:p>
          <a:p>
            <a:r>
              <a:rPr lang="en-US" baseline="0"/>
              <a:t>Pairwise comparison between all OTUs (and OTUs and environmental data)</a:t>
            </a:r>
          </a:p>
          <a:p>
            <a:r>
              <a:rPr lang="en-US" baseline="0"/>
              <a:t>Designed to pick up complex dependencies between data not necessarily detected by correlation analysis.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9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are transformed, and values for missing data are calculated</a:t>
            </a:r>
          </a:p>
          <a:p>
            <a:r>
              <a:rPr lang="en-US" baseline="0"/>
              <a:t>Pairwise comparison between all OTUs (and OTUs and environmental data)</a:t>
            </a:r>
          </a:p>
          <a:p>
            <a:r>
              <a:rPr lang="en-US" baseline="0"/>
              <a:t>Designed to pick up complex dependencies between data not necessarily detected by correlation analysis.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18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</a:t>
            </a:r>
            <a:r>
              <a:rPr lang="en-US" baseline="0"/>
              <a:t> are transformed, and values for missing data are calculated</a:t>
            </a:r>
          </a:p>
          <a:p>
            <a:r>
              <a:rPr lang="en-US" baseline="0"/>
              <a:t>Pairwise comparison between all OTUs (and OTUs and environmental data)</a:t>
            </a:r>
          </a:p>
          <a:p>
            <a:r>
              <a:rPr lang="en-US" baseline="0"/>
              <a:t>Designed to pick up complex dependencies between data not necessarily detected by correlation analysis.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13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046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56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91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522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77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24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31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35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803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43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63" indent="0" algn="ctr">
              <a:buNone/>
              <a:defRPr sz="2844"/>
            </a:lvl2pPr>
            <a:lvl3pPr marL="1300525" indent="0" algn="ctr">
              <a:buNone/>
              <a:defRPr sz="2561"/>
            </a:lvl3pPr>
            <a:lvl4pPr marL="1950788" indent="0" algn="ctr">
              <a:buNone/>
              <a:defRPr sz="2276"/>
            </a:lvl4pPr>
            <a:lvl5pPr marL="2601049" indent="0" algn="ctr">
              <a:buNone/>
              <a:defRPr sz="2276"/>
            </a:lvl5pPr>
            <a:lvl6pPr marL="3251312" indent="0" algn="ctr">
              <a:buNone/>
              <a:defRPr sz="2276"/>
            </a:lvl6pPr>
            <a:lvl7pPr marL="3901574" indent="0" algn="ctr">
              <a:buNone/>
              <a:defRPr sz="2276"/>
            </a:lvl7pPr>
            <a:lvl8pPr marL="4551836" indent="0" algn="ctr">
              <a:buNone/>
              <a:defRPr sz="2276"/>
            </a:lvl8pPr>
            <a:lvl9pPr marL="520209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886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46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19291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2" y="519291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1535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77563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526603"/>
            <a:ext cx="11176000" cy="3877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23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027988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406400" y="526603"/>
            <a:ext cx="11176000" cy="3877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23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47350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58B2C7-09E1-5F44-9879-91697471A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8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41"/>
            <a:ext cx="1121664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525" indent="0">
              <a:buNone/>
              <a:defRPr sz="2561">
                <a:solidFill>
                  <a:schemeClr val="tx1">
                    <a:tint val="75000"/>
                  </a:schemeClr>
                </a:solidFill>
              </a:defRPr>
            </a:lvl3pPr>
            <a:lvl4pPr marL="1950788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10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312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574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836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209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154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168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5" y="519293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6" y="2390987"/>
            <a:ext cx="5501639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63" indent="0">
              <a:buNone/>
              <a:defRPr sz="2844" b="1"/>
            </a:lvl2pPr>
            <a:lvl3pPr marL="1300525" indent="0">
              <a:buNone/>
              <a:defRPr sz="2561" b="1"/>
            </a:lvl3pPr>
            <a:lvl4pPr marL="1950788" indent="0">
              <a:buNone/>
              <a:defRPr sz="2276" b="1"/>
            </a:lvl4pPr>
            <a:lvl5pPr marL="2601049" indent="0">
              <a:buNone/>
              <a:defRPr sz="2276" b="1"/>
            </a:lvl5pPr>
            <a:lvl6pPr marL="3251312" indent="0">
              <a:buNone/>
              <a:defRPr sz="2276" b="1"/>
            </a:lvl6pPr>
            <a:lvl7pPr marL="3901574" indent="0">
              <a:buNone/>
              <a:defRPr sz="2276" b="1"/>
            </a:lvl7pPr>
            <a:lvl8pPr marL="4551836" indent="0">
              <a:buNone/>
              <a:defRPr sz="2276" b="1"/>
            </a:lvl8pPr>
            <a:lvl9pPr marL="520209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6" y="3562775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1" y="2390987"/>
            <a:ext cx="552873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63" indent="0">
              <a:buNone/>
              <a:defRPr sz="2844" b="1"/>
            </a:lvl2pPr>
            <a:lvl3pPr marL="1300525" indent="0">
              <a:buNone/>
              <a:defRPr sz="2561" b="1"/>
            </a:lvl3pPr>
            <a:lvl4pPr marL="1950788" indent="0">
              <a:buNone/>
              <a:defRPr sz="2276" b="1"/>
            </a:lvl4pPr>
            <a:lvl5pPr marL="2601049" indent="0">
              <a:buNone/>
              <a:defRPr sz="2276" b="1"/>
            </a:lvl5pPr>
            <a:lvl6pPr marL="3251312" indent="0">
              <a:buNone/>
              <a:defRPr sz="2276" b="1"/>
            </a:lvl6pPr>
            <a:lvl7pPr marL="3901574" indent="0">
              <a:buNone/>
              <a:defRPr sz="2276" b="1"/>
            </a:lvl7pPr>
            <a:lvl8pPr marL="4551836" indent="0">
              <a:buNone/>
              <a:defRPr sz="2276" b="1"/>
            </a:lvl8pPr>
            <a:lvl9pPr marL="520209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1" y="3562775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306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376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231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4551"/>
            </a:lvl1pPr>
            <a:lvl2pPr>
              <a:defRPr sz="3983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2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63" indent="0">
              <a:buNone/>
              <a:defRPr sz="1991"/>
            </a:lvl2pPr>
            <a:lvl3pPr marL="1300525" indent="0">
              <a:buNone/>
              <a:defRPr sz="1707"/>
            </a:lvl3pPr>
            <a:lvl4pPr marL="1950788" indent="0">
              <a:buNone/>
              <a:defRPr sz="1422"/>
            </a:lvl4pPr>
            <a:lvl5pPr marL="2601049" indent="0">
              <a:buNone/>
              <a:defRPr sz="1422"/>
            </a:lvl5pPr>
            <a:lvl6pPr marL="3251312" indent="0">
              <a:buNone/>
              <a:defRPr sz="1422"/>
            </a:lvl6pPr>
            <a:lvl7pPr marL="3901574" indent="0">
              <a:buNone/>
              <a:defRPr sz="1422"/>
            </a:lvl7pPr>
            <a:lvl8pPr marL="4551836" indent="0">
              <a:buNone/>
              <a:defRPr sz="1422"/>
            </a:lvl8pPr>
            <a:lvl9pPr marL="520209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459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63" indent="0">
              <a:buNone/>
              <a:defRPr sz="3983"/>
            </a:lvl2pPr>
            <a:lvl3pPr marL="1300525" indent="0">
              <a:buNone/>
              <a:defRPr sz="3413"/>
            </a:lvl3pPr>
            <a:lvl4pPr marL="1950788" indent="0">
              <a:buNone/>
              <a:defRPr sz="2844"/>
            </a:lvl4pPr>
            <a:lvl5pPr marL="2601049" indent="0">
              <a:buNone/>
              <a:defRPr sz="2844"/>
            </a:lvl5pPr>
            <a:lvl6pPr marL="3251312" indent="0">
              <a:buNone/>
              <a:defRPr sz="2844"/>
            </a:lvl6pPr>
            <a:lvl7pPr marL="3901574" indent="0">
              <a:buNone/>
              <a:defRPr sz="2844"/>
            </a:lvl7pPr>
            <a:lvl8pPr marL="4551836" indent="0">
              <a:buNone/>
              <a:defRPr sz="2844"/>
            </a:lvl8pPr>
            <a:lvl9pPr marL="520209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2"/>
            <a:ext cx="41943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63" indent="0">
              <a:buNone/>
              <a:defRPr sz="1991"/>
            </a:lvl2pPr>
            <a:lvl3pPr marL="1300525" indent="0">
              <a:buNone/>
              <a:defRPr sz="1707"/>
            </a:lvl3pPr>
            <a:lvl4pPr marL="1950788" indent="0">
              <a:buNone/>
              <a:defRPr sz="1422"/>
            </a:lvl4pPr>
            <a:lvl5pPr marL="2601049" indent="0">
              <a:buNone/>
              <a:defRPr sz="1422"/>
            </a:lvl5pPr>
            <a:lvl6pPr marL="3251312" indent="0">
              <a:buNone/>
              <a:defRPr sz="1422"/>
            </a:lvl6pPr>
            <a:lvl7pPr marL="3901574" indent="0">
              <a:buNone/>
              <a:defRPr sz="1422"/>
            </a:lvl7pPr>
            <a:lvl8pPr marL="4551836" indent="0">
              <a:buNone/>
              <a:defRPr sz="1422"/>
            </a:lvl8pPr>
            <a:lvl9pPr marL="5202099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590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3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6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D127A-5F21-374A-8E42-E635DCFFE09C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6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1" y="9040146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527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</p:sldLayoutIdLst>
  <p:txStyles>
    <p:titleStyle>
      <a:lvl1pPr algn="l" defTabSz="1300525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31" indent="-325131" algn="l" defTabSz="1300525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3" kern="1200">
          <a:solidFill>
            <a:schemeClr val="tx1"/>
          </a:solidFill>
          <a:latin typeface="+mn-lt"/>
          <a:ea typeface="+mn-ea"/>
          <a:cs typeface="+mn-cs"/>
        </a:defRPr>
      </a:lvl1pPr>
      <a:lvl2pPr marL="975394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657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918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4pPr>
      <a:lvl5pPr marL="2926181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5pPr>
      <a:lvl6pPr marL="3576443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6pPr>
      <a:lvl7pPr marL="4226705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7pPr>
      <a:lvl8pPr marL="4876968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8pPr>
      <a:lvl9pPr marL="5527230" indent="-325131" algn="l" defTabSz="1300525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1pPr>
      <a:lvl2pPr marL="650263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2pPr>
      <a:lvl3pPr marL="1300525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3pPr>
      <a:lvl4pPr marL="1950788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4pPr>
      <a:lvl5pPr marL="260104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5pPr>
      <a:lvl6pPr marL="3251312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6pPr>
      <a:lvl7pPr marL="3901574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7pPr>
      <a:lvl8pPr marL="4551836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8pPr>
      <a:lvl9pPr marL="520209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emf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5.emf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4.tiff"/><Relationship Id="rId2" Type="http://schemas.openxmlformats.org/officeDocument/2006/relationships/hyperlink" Target="https://github.com/ramalok/PIDA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2835C-3248-6A42-BB69-E78173438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8012" y="-29870"/>
            <a:ext cx="6946392" cy="7187184"/>
          </a:xfrm>
          <a:prstGeom prst="rect">
            <a:avLst/>
          </a:prstGeom>
        </p:spPr>
      </p:pic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318260" y="5538974"/>
            <a:ext cx="8159964" cy="149794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sz="9600" dirty="0">
                <a:solidFill>
                  <a:schemeClr val="accent5"/>
                </a:solidFill>
              </a:rPr>
              <a:t>NETWORKS</a:t>
            </a:r>
            <a:br>
              <a:rPr lang="nb-NO" sz="6000" dirty="0"/>
            </a:br>
            <a:br>
              <a:rPr lang="nb-NO" sz="6000" dirty="0"/>
            </a:br>
            <a:r>
              <a:rPr lang="nb-NO" sz="4001" dirty="0"/>
              <a:t>Anders K. Krabberød, </a:t>
            </a:r>
            <a:r>
              <a:rPr lang="nb-NO" sz="4001" dirty="0" err="1"/>
              <a:t>University</a:t>
            </a:r>
            <a:r>
              <a:rPr lang="nb-NO" sz="4001" dirty="0"/>
              <a:t> </a:t>
            </a:r>
            <a:r>
              <a:rPr lang="nb-NO" sz="4001" dirty="0" err="1"/>
              <a:t>of</a:t>
            </a:r>
            <a:r>
              <a:rPr lang="nb-NO" sz="4001" dirty="0"/>
              <a:t> Oslo</a:t>
            </a:r>
            <a:endParaRPr sz="4001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B7056FF5-9EC3-A34E-A264-6178F608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19D2B-90B8-C94B-941F-CAA9BFE1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 Blanes Bay Marine Observatory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0ED9FC-322D-8043-89EB-BC3902B25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1" y="2596445"/>
            <a:ext cx="5568582" cy="5736153"/>
          </a:xfrm>
        </p:spPr>
        <p:txBody>
          <a:bodyPr>
            <a:normAutofit/>
          </a:bodyPr>
          <a:lstStyle/>
          <a:p>
            <a:r>
              <a:rPr lang="en-GB" sz="3200" dirty="0"/>
              <a:t>10 years of monthly sampling (120 samples)</a:t>
            </a:r>
          </a:p>
          <a:p>
            <a:r>
              <a:rPr lang="en-GB" sz="3200" dirty="0"/>
              <a:t>DNA from two size fractions</a:t>
            </a:r>
          </a:p>
          <a:p>
            <a:pPr lvl="1"/>
            <a:r>
              <a:rPr lang="en-GB" sz="3200" i="1" dirty="0"/>
              <a:t>Pico</a:t>
            </a:r>
            <a:r>
              <a:rPr lang="en-GB" sz="3200" dirty="0"/>
              <a:t> (0.2-3um) </a:t>
            </a:r>
          </a:p>
          <a:p>
            <a:pPr lvl="1"/>
            <a:r>
              <a:rPr lang="en-GB" sz="3200" i="1" dirty="0" err="1"/>
              <a:t>nano</a:t>
            </a:r>
            <a:r>
              <a:rPr lang="en-GB" sz="3200" dirty="0"/>
              <a:t> (3-20um)</a:t>
            </a:r>
          </a:p>
          <a:p>
            <a:r>
              <a:rPr lang="en-GB" sz="3200" dirty="0"/>
              <a:t>Microbial eukaryotes and bacteria</a:t>
            </a:r>
          </a:p>
          <a:p>
            <a:r>
              <a:rPr lang="en-GB" sz="3200" dirty="0"/>
              <a:t>18 environmental parameters</a:t>
            </a:r>
          </a:p>
          <a:p>
            <a:r>
              <a:rPr lang="en-GB" sz="3200" dirty="0"/>
              <a:t>In collaboration with Ramiro Logares, ICM Barcelona </a:t>
            </a:r>
          </a:p>
          <a:p>
            <a:endParaRPr lang="en-GB" sz="3200" dirty="0"/>
          </a:p>
        </p:txBody>
      </p:sp>
      <p:pic>
        <p:nvPicPr>
          <p:cNvPr id="11" name="Blanes_maps.png">
            <a:extLst>
              <a:ext uri="{FF2B5EF4-FFF2-40B4-BE49-F238E27FC236}">
                <a16:creationId xmlns:a16="http://schemas.microsoft.com/office/drawing/2014/main" id="{FBC8C837-E76F-3A4A-A26D-B5EB5A6E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753" y="3521031"/>
            <a:ext cx="5204030" cy="2981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UiO_SAMARB_2_ENG.cmyk_black.png">
            <a:extLst>
              <a:ext uri="{FF2B5EF4-FFF2-40B4-BE49-F238E27FC236}">
                <a16:creationId xmlns:a16="http://schemas.microsoft.com/office/drawing/2014/main" id="{20D5B1AF-4C04-B14A-A9BE-E36ADF1F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>
            <a:extLst>
              <a:ext uri="{FF2B5EF4-FFF2-40B4-BE49-F238E27FC236}">
                <a16:creationId xmlns:a16="http://schemas.microsoft.com/office/drawing/2014/main" id="{355F14A0-BD6D-D543-8F37-27713A053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E386F-30EA-D643-B4FC-C94019120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8FD33-3CE8-004D-B87A-72A377D5E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453" y="7039148"/>
            <a:ext cx="1930400" cy="193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03AE95-7501-A740-9974-F18A462D3C6E}"/>
              </a:ext>
            </a:extLst>
          </p:cNvPr>
          <p:cNvSpPr txBox="1"/>
          <p:nvPr/>
        </p:nvSpPr>
        <p:spPr>
          <a:xfrm>
            <a:off x="8057793" y="9026639"/>
            <a:ext cx="202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Ramiro </a:t>
            </a:r>
            <a:r>
              <a:rPr lang="en-GB" dirty="0" err="1"/>
              <a:t>Logares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353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8B5AB-EC35-7E4A-87FE-FD0DF64F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711199"/>
            <a:ext cx="11216640" cy="1885245"/>
          </a:xfrm>
        </p:spPr>
        <p:txBody>
          <a:bodyPr/>
          <a:lstStyle/>
          <a:p>
            <a:r>
              <a:rPr lang="en-GB" dirty="0"/>
              <a:t>Diversity and seasonality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5EB0B-B7D3-7641-BA24-A200F2137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</p:spPr>
        <p:txBody>
          <a:bodyPr/>
          <a:lstStyle/>
          <a:p>
            <a:r>
              <a:rPr lang="en-GB" dirty="0" err="1"/>
              <a:t>Giner</a:t>
            </a:r>
            <a:r>
              <a:rPr lang="en-GB" dirty="0"/>
              <a:t> et al. (2018,</a:t>
            </a:r>
            <a:r>
              <a:rPr lang="nb-NO" dirty="0"/>
              <a:t> </a:t>
            </a:r>
            <a:r>
              <a:rPr lang="nb-NO" dirty="0" err="1"/>
              <a:t>Molecular</a:t>
            </a:r>
            <a:r>
              <a:rPr lang="nb-NO" dirty="0"/>
              <a:t> </a:t>
            </a:r>
            <a:r>
              <a:rPr lang="nb-NO" dirty="0" err="1"/>
              <a:t>Ecology</a:t>
            </a:r>
            <a:r>
              <a:rPr lang="en-GB" dirty="0"/>
              <a:t> )</a:t>
            </a:r>
          </a:p>
          <a:p>
            <a:r>
              <a:rPr lang="en-GB" dirty="0"/>
              <a:t>There is a seasonal pattern in the eukaryotic community</a:t>
            </a:r>
          </a:p>
          <a:p>
            <a:r>
              <a:rPr lang="en-GB" dirty="0"/>
              <a:t>Some species (OTUs) show a clear seasonality </a:t>
            </a: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7D910ACF-E0A5-1D48-952E-4DFAF0E8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E04ED1C-32C5-7941-8408-23CECFA3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C2405-CAB1-244C-AB4A-A44640F5E6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3"/>
          <a:stretch/>
        </p:blipFill>
        <p:spPr>
          <a:xfrm>
            <a:off x="6334167" y="5148472"/>
            <a:ext cx="6219645" cy="3776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7DA54-DF61-7A42-AC1C-1CAD430D7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89" y="5148472"/>
            <a:ext cx="5297624" cy="37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Amplicon</a:t>
            </a:r>
            <a:r>
              <a:rPr lang="nb-NO" dirty="0"/>
              <a:t>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0989" y="2345442"/>
            <a:ext cx="12192000" cy="61087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AU" sz="3200" dirty="0"/>
              <a:t>Pico (&lt;3 um) and </a:t>
            </a:r>
            <a:r>
              <a:rPr lang="en-AU" sz="3200" dirty="0" err="1"/>
              <a:t>nano</a:t>
            </a:r>
            <a:r>
              <a:rPr lang="en-AU" sz="3200" dirty="0"/>
              <a:t> (3-20 um)</a:t>
            </a:r>
          </a:p>
          <a:p>
            <a:pPr>
              <a:lnSpc>
                <a:spcPct val="100000"/>
              </a:lnSpc>
            </a:pPr>
            <a:r>
              <a:rPr lang="en-AU" sz="3200" dirty="0"/>
              <a:t>Illumina amplicons from 18S (V4) and 16S (V3)</a:t>
            </a:r>
          </a:p>
          <a:p>
            <a:pPr lvl="1">
              <a:lnSpc>
                <a:spcPct val="100000"/>
              </a:lnSpc>
            </a:pPr>
            <a:r>
              <a:rPr lang="en-AU" sz="2801" dirty="0"/>
              <a:t>16 Millions sequences total </a:t>
            </a:r>
          </a:p>
          <a:p>
            <a:pPr>
              <a:lnSpc>
                <a:spcPct val="100000"/>
              </a:lnSpc>
            </a:pPr>
            <a:r>
              <a:rPr lang="en-AU" sz="3770" dirty="0"/>
              <a:t>OTUs vs ASVs</a:t>
            </a:r>
          </a:p>
          <a:p>
            <a:pPr lvl="1">
              <a:lnSpc>
                <a:spcPct val="100000"/>
              </a:lnSpc>
            </a:pPr>
            <a:r>
              <a:rPr lang="en-AU" sz="3369" dirty="0"/>
              <a:t>1) clustering based on 99% sequence similarity</a:t>
            </a:r>
            <a:r>
              <a:rPr lang="en-AU" sz="3369" b="1" dirty="0"/>
              <a:t> </a:t>
            </a:r>
            <a:r>
              <a:rPr lang="en-AU" sz="3369" dirty="0"/>
              <a:t>with </a:t>
            </a:r>
            <a:r>
              <a:rPr lang="en-AU" sz="3369" dirty="0" err="1"/>
              <a:t>userach</a:t>
            </a:r>
            <a:r>
              <a:rPr lang="en-AU" sz="3369" dirty="0"/>
              <a:t>-&gt; Operational Taxonomic Units </a:t>
            </a:r>
            <a:r>
              <a:rPr lang="en-AU" sz="3369" b="1" dirty="0"/>
              <a:t>(OTU)</a:t>
            </a:r>
          </a:p>
          <a:p>
            <a:pPr lvl="1">
              <a:lnSpc>
                <a:spcPct val="100000"/>
              </a:lnSpc>
            </a:pPr>
            <a:r>
              <a:rPr lang="en-AU" sz="3369" dirty="0"/>
              <a:t>2) With  DADA2-&gt; Amplicon sequence variants </a:t>
            </a:r>
            <a:r>
              <a:rPr lang="en-AU" sz="3369" b="1" dirty="0"/>
              <a:t>(ASV)</a:t>
            </a:r>
          </a:p>
        </p:txBody>
      </p:sp>
      <p:pic>
        <p:nvPicPr>
          <p:cNvPr id="6" name="UiO_SAMARB_2_ENG.cmyk_black.png">
            <a:extLst>
              <a:ext uri="{FF2B5EF4-FFF2-40B4-BE49-F238E27FC236}">
                <a16:creationId xmlns:a16="http://schemas.microsoft.com/office/drawing/2014/main" id="{E27727E9-2B66-EE41-8589-D8627F2C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C0FDDAD5-DFC5-AE40-BF82-2D9CD463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6443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5EB0B-B7D3-7641-BA24-A200F2137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B5AB-EC35-7E4A-87FE-FD0DF64F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711199"/>
            <a:ext cx="11216640" cy="1885245"/>
          </a:xfrm>
        </p:spPr>
        <p:txBody>
          <a:bodyPr/>
          <a:lstStyle/>
          <a:p>
            <a:r>
              <a:rPr lang="en-GB" dirty="0"/>
              <a:t>ASV vs. OTU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94A3C-F9B6-7840-BF37-03D4AE61D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OTUs</a:t>
            </a:r>
          </a:p>
          <a:p>
            <a:pPr lvl="1"/>
            <a:r>
              <a:rPr lang="en-US" dirty="0"/>
              <a:t>Group sequences based on a predefined similarity value. We used 99% (did the same for bacteria and eukaryotes)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eg</a:t>
            </a:r>
            <a:r>
              <a:rPr lang="en-US" dirty="0"/>
              <a:t> ﻿Edgar et al. 2013)</a:t>
            </a:r>
          </a:p>
          <a:p>
            <a:r>
              <a:rPr lang="en-US" dirty="0"/>
              <a:t>ASVs</a:t>
            </a:r>
          </a:p>
          <a:p>
            <a:pPr lvl="1"/>
            <a:r>
              <a:rPr lang="en-US" dirty="0"/>
              <a:t>With this method it is  possible to  correct for sequencing errors, and distinguish sequence variants differing by as little as one nucleotide </a:t>
            </a:r>
          </a:p>
          <a:p>
            <a:pPr lvl="2"/>
            <a:r>
              <a:rPr lang="en-US" dirty="0"/>
              <a:t>(e.g. Callahan et al. ISME 2017)</a:t>
            </a:r>
          </a:p>
          <a:p>
            <a:endParaRPr lang="en-US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7D910ACF-E0A5-1D48-952E-4DFAF0E8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E04ED1C-32C5-7941-8408-23CECFA3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39387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5EB0B-B7D3-7641-BA24-A200F2137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B5AB-EC35-7E4A-87FE-FD0DF64F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711199"/>
            <a:ext cx="11216640" cy="1885245"/>
          </a:xfrm>
        </p:spPr>
        <p:txBody>
          <a:bodyPr/>
          <a:lstStyle/>
          <a:p>
            <a:r>
              <a:rPr lang="en-GB" dirty="0"/>
              <a:t>Microbiome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94A3C-F9B6-7840-BF37-03D4AE61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384932"/>
            <a:ext cx="3851564" cy="6322497"/>
          </a:xfrm>
        </p:spPr>
        <p:txBody>
          <a:bodyPr>
            <a:normAutofit lnSpcReduction="10000"/>
          </a:bodyPr>
          <a:lstStyle/>
          <a:p>
            <a:r>
              <a:rPr lang="en-GB" sz="2801" dirty="0"/>
              <a:t>Total number of OTUs and ASVs</a:t>
            </a:r>
          </a:p>
          <a:p>
            <a:endParaRPr lang="en-GB" sz="2801" dirty="0"/>
          </a:p>
          <a:p>
            <a:pPr marL="0" indent="0">
              <a:buNone/>
            </a:pPr>
            <a:endParaRPr lang="en-GB" sz="2801" dirty="0"/>
          </a:p>
          <a:p>
            <a:pPr marL="0" indent="0">
              <a:buNone/>
            </a:pPr>
            <a:endParaRPr lang="en-GB" sz="2801" dirty="0"/>
          </a:p>
          <a:p>
            <a:r>
              <a:rPr lang="en-GB" sz="2801" dirty="0"/>
              <a:t>OTUs and ASVs in &gt;10% of the samples after subsampling  </a:t>
            </a:r>
          </a:p>
          <a:p>
            <a:pPr marL="0" indent="0">
              <a:buNone/>
            </a:pPr>
            <a:endParaRPr lang="en-GB" sz="2801" dirty="0"/>
          </a:p>
          <a:p>
            <a:pPr marL="0" indent="0">
              <a:buNone/>
            </a:pPr>
            <a:endParaRPr lang="en-GB" sz="2801" dirty="0"/>
          </a:p>
          <a:p>
            <a:r>
              <a:rPr lang="en-GB" sz="2801" dirty="0"/>
              <a:t>“</a:t>
            </a:r>
            <a:r>
              <a:rPr lang="en-GB" sz="2801" b="1" dirty="0"/>
              <a:t>Core Microbiome</a:t>
            </a:r>
            <a:r>
              <a:rPr lang="en-GB" sz="2801" dirty="0"/>
              <a:t>”; OTUs and ASVs &gt;30% of the samples</a:t>
            </a:r>
          </a:p>
          <a:p>
            <a:endParaRPr lang="en-GB" sz="2801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7D910ACF-E0A5-1D48-952E-4DFAF0E8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E04ED1C-32C5-7941-8408-23CECFA3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9F0153F-B105-974A-A787-D29FDB900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07992"/>
              </p:ext>
            </p:extLst>
          </p:nvPr>
        </p:nvGraphicFramePr>
        <p:xfrm>
          <a:off x="4745644" y="4651560"/>
          <a:ext cx="6543040" cy="1671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5563">
                  <a:extLst>
                    <a:ext uri="{9D8B030D-6E8A-4147-A177-3AD203B41FA5}">
                      <a16:colId xmlns:a16="http://schemas.microsoft.com/office/drawing/2014/main" val="303454785"/>
                    </a:ext>
                  </a:extLst>
                </a:gridCol>
                <a:gridCol w="1562793">
                  <a:extLst>
                    <a:ext uri="{9D8B030D-6E8A-4147-A177-3AD203B41FA5}">
                      <a16:colId xmlns:a16="http://schemas.microsoft.com/office/drawing/2014/main" val="2041968290"/>
                    </a:ext>
                  </a:extLst>
                </a:gridCol>
                <a:gridCol w="2144684">
                  <a:extLst>
                    <a:ext uri="{9D8B030D-6E8A-4147-A177-3AD203B41FA5}">
                      <a16:colId xmlns:a16="http://schemas.microsoft.com/office/drawing/2014/main" val="1653793878"/>
                    </a:ext>
                  </a:extLst>
                </a:gridCol>
              </a:tblGrid>
              <a:tr h="400041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OTU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384905"/>
                  </a:ext>
                </a:extLst>
              </a:tr>
              <a:tr h="400041">
                <a:tc>
                  <a:txBody>
                    <a:bodyPr/>
                    <a:lstStyle/>
                    <a:p>
                      <a:r>
                        <a:rPr lang="en-GB" sz="2000" b="1" dirty="0"/>
                        <a:t>Total OTUs/ASVs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5 637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2987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39378"/>
                  </a:ext>
                </a:extLst>
              </a:tr>
              <a:tr h="400041">
                <a:tc>
                  <a:txBody>
                    <a:bodyPr/>
                    <a:lstStyle/>
                    <a:p>
                      <a:pPr lvl="1"/>
                      <a:r>
                        <a:rPr lang="en-GB" sz="2000" i="1" dirty="0"/>
                        <a:t>Eukaryotes (18S)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2 825</a:t>
                      </a:r>
                      <a:endParaRPr lang="en-GB" sz="20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1366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39021"/>
                  </a:ext>
                </a:extLst>
              </a:tr>
              <a:tr h="471296">
                <a:tc>
                  <a:txBody>
                    <a:bodyPr/>
                    <a:lstStyle/>
                    <a:p>
                      <a:pPr lvl="1"/>
                      <a:r>
                        <a:rPr lang="en-GB" sz="2000" i="1" dirty="0"/>
                        <a:t>Prokaryotes (16S)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tx1"/>
                          </a:solidFill>
                        </a:rPr>
                        <a:t>2 812</a:t>
                      </a:r>
                      <a:endParaRPr lang="en-GB" sz="20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3796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FC7302C-468E-764E-9740-A5C33E29A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57591"/>
              </p:ext>
            </p:extLst>
          </p:nvPr>
        </p:nvGraphicFramePr>
        <p:xfrm>
          <a:off x="4745645" y="2384932"/>
          <a:ext cx="6559665" cy="1661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2312">
                  <a:extLst>
                    <a:ext uri="{9D8B030D-6E8A-4147-A177-3AD203B41FA5}">
                      <a16:colId xmlns:a16="http://schemas.microsoft.com/office/drawing/2014/main" val="615942559"/>
                    </a:ext>
                  </a:extLst>
                </a:gridCol>
                <a:gridCol w="1562793">
                  <a:extLst>
                    <a:ext uri="{9D8B030D-6E8A-4147-A177-3AD203B41FA5}">
                      <a16:colId xmlns:a16="http://schemas.microsoft.com/office/drawing/2014/main" val="3466904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581241850"/>
                    </a:ext>
                  </a:extLst>
                </a:gridCol>
              </a:tblGrid>
              <a:tr h="400041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OTU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8189"/>
                  </a:ext>
                </a:extLst>
              </a:tr>
              <a:tr h="400041">
                <a:tc>
                  <a:txBody>
                    <a:bodyPr/>
                    <a:lstStyle/>
                    <a:p>
                      <a:r>
                        <a:rPr lang="en-GB" sz="2000" b="1" dirty="0"/>
                        <a:t>Total OTUs/ASVs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52 216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45 482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390715"/>
                  </a:ext>
                </a:extLst>
              </a:tr>
              <a:tr h="400041">
                <a:tc>
                  <a:txBody>
                    <a:bodyPr/>
                    <a:lstStyle/>
                    <a:p>
                      <a:pPr lvl="1"/>
                      <a:r>
                        <a:rPr lang="en-GB" sz="2000" i="1" dirty="0"/>
                        <a:t>Eukaryotes (18S)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36 020 </a:t>
                      </a:r>
                      <a:endParaRPr lang="en-GB" sz="20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28 876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72277"/>
                  </a:ext>
                </a:extLst>
              </a:tr>
              <a:tr h="461651">
                <a:tc>
                  <a:txBody>
                    <a:bodyPr/>
                    <a:lstStyle/>
                    <a:p>
                      <a:pPr lvl="1"/>
                      <a:r>
                        <a:rPr lang="en-GB" sz="2000" i="1" dirty="0"/>
                        <a:t>Prokaryotes (16S)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16 196</a:t>
                      </a:r>
                      <a:endParaRPr lang="en-GB" sz="20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/>
                        <a:t>16 606 </a:t>
                      </a:r>
                      <a:endParaRPr lang="en-GB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87604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7A900D1-49E1-F848-9DE3-0277B90C3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8663"/>
              </p:ext>
            </p:extLst>
          </p:nvPr>
        </p:nvGraphicFramePr>
        <p:xfrm>
          <a:off x="4745645" y="7122469"/>
          <a:ext cx="6493163" cy="1651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5563">
                  <a:extLst>
                    <a:ext uri="{9D8B030D-6E8A-4147-A177-3AD203B41FA5}">
                      <a16:colId xmlns:a16="http://schemas.microsoft.com/office/drawing/2014/main" val="2728995955"/>
                    </a:ext>
                  </a:extLst>
                </a:gridCol>
                <a:gridCol w="1562793">
                  <a:extLst>
                    <a:ext uri="{9D8B030D-6E8A-4147-A177-3AD203B41FA5}">
                      <a16:colId xmlns:a16="http://schemas.microsoft.com/office/drawing/2014/main" val="568041580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65919874"/>
                    </a:ext>
                  </a:extLst>
                </a:gridCol>
              </a:tblGrid>
              <a:tr h="400041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OTU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459440"/>
                  </a:ext>
                </a:extLst>
              </a:tr>
              <a:tr h="400041">
                <a:tc>
                  <a:txBody>
                    <a:bodyPr/>
                    <a:lstStyle/>
                    <a:p>
                      <a:r>
                        <a:rPr lang="en-GB" sz="2000" b="1" dirty="0"/>
                        <a:t>Total OTUs/ASVs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1 953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686265"/>
                  </a:ext>
                </a:extLst>
              </a:tr>
              <a:tr h="400041">
                <a:tc>
                  <a:txBody>
                    <a:bodyPr/>
                    <a:lstStyle/>
                    <a:p>
                      <a:pPr lvl="1"/>
                      <a:r>
                        <a:rPr lang="en-GB" sz="2000" i="1" dirty="0"/>
                        <a:t>Eukaryotes (18S)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888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01963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pPr lvl="1"/>
                      <a:r>
                        <a:rPr lang="en-GB" sz="2000" i="1" dirty="0"/>
                        <a:t>Prokaryotes (16S)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1 067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921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7996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7D910ACF-E0A5-1D48-952E-4DFAF0E8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E04ED1C-32C5-7941-8408-23CECFA3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A54A1-2523-9D44-A236-0717EA895D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84"/>
          <a:stretch/>
        </p:blipFill>
        <p:spPr>
          <a:xfrm>
            <a:off x="1621541" y="2246503"/>
            <a:ext cx="4590073" cy="1674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B7416A-BB33-1E48-831C-BA4FE23B94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3"/>
          <a:stretch/>
        </p:blipFill>
        <p:spPr>
          <a:xfrm>
            <a:off x="7442416" y="2237822"/>
            <a:ext cx="4584621" cy="16308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F4BC2F-8E59-A746-90DE-2D096A6D1D5B}"/>
              </a:ext>
            </a:extLst>
          </p:cNvPr>
          <p:cNvSpPr txBox="1"/>
          <p:nvPr/>
        </p:nvSpPr>
        <p:spPr>
          <a:xfrm>
            <a:off x="2890617" y="1774290"/>
            <a:ext cx="84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OTUs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37CEA1-BBCE-C643-973C-82E2BC03A88C}"/>
              </a:ext>
            </a:extLst>
          </p:cNvPr>
          <p:cNvSpPr txBox="1"/>
          <p:nvPr/>
        </p:nvSpPr>
        <p:spPr>
          <a:xfrm>
            <a:off x="8766559" y="1774290"/>
            <a:ext cx="79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ASVs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45FBEB-AFC1-6D45-9820-037D467787A3}"/>
              </a:ext>
            </a:extLst>
          </p:cNvPr>
          <p:cNvSpPr txBox="1"/>
          <p:nvPr/>
        </p:nvSpPr>
        <p:spPr>
          <a:xfrm>
            <a:off x="3509591" y="974070"/>
            <a:ext cx="541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Relative abundance of the </a:t>
            </a:r>
            <a:r>
              <a:rPr lang="en-GB" b="1" u="sng" dirty="0">
                <a:solidFill>
                  <a:schemeClr val="tx1"/>
                </a:solidFill>
              </a:rPr>
              <a:t>Core Microbiome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CF6EFF-D988-B740-9111-B3C7D066BDEE}"/>
              </a:ext>
            </a:extLst>
          </p:cNvPr>
          <p:cNvSpPr txBox="1"/>
          <p:nvPr/>
        </p:nvSpPr>
        <p:spPr>
          <a:xfrm>
            <a:off x="5801492" y="2589319"/>
            <a:ext cx="1146468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Bacteria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DE757A-181A-9145-91C0-7961F1510162}"/>
              </a:ext>
            </a:extLst>
          </p:cNvPr>
          <p:cNvSpPr txBox="1"/>
          <p:nvPr/>
        </p:nvSpPr>
        <p:spPr>
          <a:xfrm>
            <a:off x="5630773" y="3211214"/>
            <a:ext cx="1487908" cy="4001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Eukaryotes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4812CD-01E8-FB48-8CE2-6AC183B4C8E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947960" y="2789374"/>
            <a:ext cx="70517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30FD29-2F66-9E42-ACE4-A27B5144654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935742" y="2789374"/>
            <a:ext cx="8657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050481-292E-B942-BF69-8F9884B005DF}"/>
              </a:ext>
            </a:extLst>
          </p:cNvPr>
          <p:cNvCxnSpPr>
            <a:stCxn id="29" idx="1"/>
          </p:cNvCxnSpPr>
          <p:nvPr/>
        </p:nvCxnSpPr>
        <p:spPr>
          <a:xfrm flipH="1">
            <a:off x="4935741" y="3411269"/>
            <a:ext cx="695032" cy="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015957-C640-414E-BC96-3FC75123D5C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118681" y="3411269"/>
            <a:ext cx="534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854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7D910ACF-E0A5-1D48-952E-4DFAF0E8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E04ED1C-32C5-7941-8408-23CECFA3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A54A1-2523-9D44-A236-0717EA895D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02"/>
          <a:stretch/>
        </p:blipFill>
        <p:spPr>
          <a:xfrm>
            <a:off x="1621541" y="2246502"/>
            <a:ext cx="4590073" cy="3380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B7416A-BB33-1E48-831C-BA4FE23B94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68"/>
          <a:stretch/>
        </p:blipFill>
        <p:spPr>
          <a:xfrm>
            <a:off x="7442416" y="2237822"/>
            <a:ext cx="4584621" cy="3388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939C14-DD7D-6E4F-8BD3-61AE37C37D12}"/>
              </a:ext>
            </a:extLst>
          </p:cNvPr>
          <p:cNvSpPr txBox="1"/>
          <p:nvPr/>
        </p:nvSpPr>
        <p:spPr>
          <a:xfrm rot="16200000">
            <a:off x="583335" y="4412565"/>
            <a:ext cx="1487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Eukaryotes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F4BC2F-8E59-A746-90DE-2D096A6D1D5B}"/>
              </a:ext>
            </a:extLst>
          </p:cNvPr>
          <p:cNvSpPr txBox="1"/>
          <p:nvPr/>
        </p:nvSpPr>
        <p:spPr>
          <a:xfrm>
            <a:off x="2890617" y="1774290"/>
            <a:ext cx="84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OTUs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37CEA1-BBCE-C643-973C-82E2BC03A88C}"/>
              </a:ext>
            </a:extLst>
          </p:cNvPr>
          <p:cNvSpPr txBox="1"/>
          <p:nvPr/>
        </p:nvSpPr>
        <p:spPr>
          <a:xfrm>
            <a:off x="8766559" y="1774290"/>
            <a:ext cx="79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ASVs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45FBEB-AFC1-6D45-9820-037D467787A3}"/>
              </a:ext>
            </a:extLst>
          </p:cNvPr>
          <p:cNvSpPr txBox="1"/>
          <p:nvPr/>
        </p:nvSpPr>
        <p:spPr>
          <a:xfrm>
            <a:off x="3509591" y="974070"/>
            <a:ext cx="541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Relative abundance of the </a:t>
            </a:r>
            <a:r>
              <a:rPr lang="en-GB" b="1" u="sng" dirty="0">
                <a:solidFill>
                  <a:schemeClr val="tx1"/>
                </a:solidFill>
              </a:rPr>
              <a:t>Core Microbiome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CF6EFF-D988-B740-9111-B3C7D066BDEE}"/>
              </a:ext>
            </a:extLst>
          </p:cNvPr>
          <p:cNvSpPr txBox="1"/>
          <p:nvPr/>
        </p:nvSpPr>
        <p:spPr>
          <a:xfrm>
            <a:off x="5801492" y="2589319"/>
            <a:ext cx="1146468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Bacteria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DE757A-181A-9145-91C0-7961F1510162}"/>
              </a:ext>
            </a:extLst>
          </p:cNvPr>
          <p:cNvSpPr txBox="1"/>
          <p:nvPr/>
        </p:nvSpPr>
        <p:spPr>
          <a:xfrm>
            <a:off x="5630773" y="3211214"/>
            <a:ext cx="1487908" cy="4001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Eukaryotes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4812CD-01E8-FB48-8CE2-6AC183B4C8E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947960" y="2789374"/>
            <a:ext cx="70517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30FD29-2F66-9E42-ACE4-A27B5144654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935742" y="2789374"/>
            <a:ext cx="8657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050481-292E-B942-BF69-8F9884B005DF}"/>
              </a:ext>
            </a:extLst>
          </p:cNvPr>
          <p:cNvCxnSpPr>
            <a:stCxn id="29" idx="1"/>
          </p:cNvCxnSpPr>
          <p:nvPr/>
        </p:nvCxnSpPr>
        <p:spPr>
          <a:xfrm flipH="1">
            <a:off x="4935741" y="3411269"/>
            <a:ext cx="695032" cy="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015957-C640-414E-BC96-3FC75123D5C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118681" y="3411269"/>
            <a:ext cx="534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6BA96F-E758-D941-8460-4F9C83209CA3}"/>
              </a:ext>
            </a:extLst>
          </p:cNvPr>
          <p:cNvSpPr txBox="1"/>
          <p:nvPr/>
        </p:nvSpPr>
        <p:spPr>
          <a:xfrm>
            <a:off x="5345396" y="4021983"/>
            <a:ext cx="1968809" cy="40011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Dinoflagellates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3D748-2BDB-7243-9608-1CC46EC41ECC}"/>
              </a:ext>
            </a:extLst>
          </p:cNvPr>
          <p:cNvSpPr txBox="1"/>
          <p:nvPr/>
        </p:nvSpPr>
        <p:spPr>
          <a:xfrm>
            <a:off x="5645117" y="4697229"/>
            <a:ext cx="1521570" cy="40011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Syndiniales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FBE983-84E6-C54C-AFDE-B5B1F2DAA1C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878407" y="4222038"/>
            <a:ext cx="466989" cy="30067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6A1275-1B1C-8749-A07A-6D7F3EE08A6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314205" y="4222038"/>
            <a:ext cx="494455" cy="291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E2E270-5B64-B645-A62B-418DA469BAC0}"/>
              </a:ext>
            </a:extLst>
          </p:cNvPr>
          <p:cNvCxnSpPr>
            <a:stCxn id="3" idx="1"/>
          </p:cNvCxnSpPr>
          <p:nvPr/>
        </p:nvCxnSpPr>
        <p:spPr>
          <a:xfrm flipH="1">
            <a:off x="4878409" y="4897284"/>
            <a:ext cx="766708" cy="2183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FD3117-7CA9-DA45-9734-03F39DC93139}"/>
              </a:ext>
            </a:extLst>
          </p:cNvPr>
          <p:cNvCxnSpPr>
            <a:stCxn id="3" idx="3"/>
          </p:cNvCxnSpPr>
          <p:nvPr/>
        </p:nvCxnSpPr>
        <p:spPr>
          <a:xfrm>
            <a:off x="7166687" y="4897284"/>
            <a:ext cx="669624" cy="20005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595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7D910ACF-E0A5-1D48-952E-4DFAF0E8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E04ED1C-32C5-7941-8408-23CECFA3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A54A1-2523-9D44-A236-0717EA895D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27"/>
          <a:stretch/>
        </p:blipFill>
        <p:spPr>
          <a:xfrm>
            <a:off x="1621541" y="2246502"/>
            <a:ext cx="4590073" cy="4890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B7416A-BB33-1E48-831C-BA4FE23B94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4"/>
          <a:stretch/>
        </p:blipFill>
        <p:spPr>
          <a:xfrm>
            <a:off x="7442416" y="2237823"/>
            <a:ext cx="4584621" cy="4898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939C14-DD7D-6E4F-8BD3-61AE37C37D12}"/>
              </a:ext>
            </a:extLst>
          </p:cNvPr>
          <p:cNvSpPr txBox="1"/>
          <p:nvPr/>
        </p:nvSpPr>
        <p:spPr>
          <a:xfrm rot="16200000">
            <a:off x="583335" y="4412565"/>
            <a:ext cx="1487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Eukaryotes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824B-27CA-DD4D-B166-398066A76AE4}"/>
              </a:ext>
            </a:extLst>
          </p:cNvPr>
          <p:cNvSpPr txBox="1"/>
          <p:nvPr/>
        </p:nvSpPr>
        <p:spPr>
          <a:xfrm rot="16200000">
            <a:off x="754055" y="6078258"/>
            <a:ext cx="114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Bacteria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8F7D8-0CB7-3748-99CA-0829A074937B}"/>
              </a:ext>
            </a:extLst>
          </p:cNvPr>
          <p:cNvSpPr txBox="1"/>
          <p:nvPr/>
        </p:nvSpPr>
        <p:spPr>
          <a:xfrm>
            <a:off x="5836676" y="5426485"/>
            <a:ext cx="97494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SAR11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E82E2C-3632-6347-8A1C-6F527D8C0335}"/>
              </a:ext>
            </a:extLst>
          </p:cNvPr>
          <p:cNvCxnSpPr>
            <a:cxnSpLocks/>
          </p:cNvCxnSpPr>
          <p:nvPr/>
        </p:nvCxnSpPr>
        <p:spPr>
          <a:xfrm flipH="1">
            <a:off x="4878407" y="5826595"/>
            <a:ext cx="958269" cy="13095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F4BC2F-8E59-A746-90DE-2D096A6D1D5B}"/>
              </a:ext>
            </a:extLst>
          </p:cNvPr>
          <p:cNvSpPr txBox="1"/>
          <p:nvPr/>
        </p:nvSpPr>
        <p:spPr>
          <a:xfrm>
            <a:off x="2890617" y="1774290"/>
            <a:ext cx="84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OTUs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37CEA1-BBCE-C643-973C-82E2BC03A88C}"/>
              </a:ext>
            </a:extLst>
          </p:cNvPr>
          <p:cNvSpPr txBox="1"/>
          <p:nvPr/>
        </p:nvSpPr>
        <p:spPr>
          <a:xfrm>
            <a:off x="8766559" y="1774290"/>
            <a:ext cx="79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ASVs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75C006-679E-2B49-9590-88A303AC8957}"/>
              </a:ext>
            </a:extLst>
          </p:cNvPr>
          <p:cNvCxnSpPr>
            <a:cxnSpLocks/>
          </p:cNvCxnSpPr>
          <p:nvPr/>
        </p:nvCxnSpPr>
        <p:spPr>
          <a:xfrm>
            <a:off x="6794945" y="5826594"/>
            <a:ext cx="858186" cy="6342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45FBEB-AFC1-6D45-9820-037D467787A3}"/>
              </a:ext>
            </a:extLst>
          </p:cNvPr>
          <p:cNvSpPr txBox="1"/>
          <p:nvPr/>
        </p:nvSpPr>
        <p:spPr>
          <a:xfrm>
            <a:off x="3509591" y="974070"/>
            <a:ext cx="541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Relative abundance of the </a:t>
            </a:r>
            <a:r>
              <a:rPr lang="en-GB" b="1" u="sng" dirty="0">
                <a:solidFill>
                  <a:schemeClr val="tx1"/>
                </a:solidFill>
              </a:rPr>
              <a:t>Core Microbiome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CF6EFF-D988-B740-9111-B3C7D066BDEE}"/>
              </a:ext>
            </a:extLst>
          </p:cNvPr>
          <p:cNvSpPr txBox="1"/>
          <p:nvPr/>
        </p:nvSpPr>
        <p:spPr>
          <a:xfrm>
            <a:off x="5801492" y="2589319"/>
            <a:ext cx="1146468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Bacteria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DE757A-181A-9145-91C0-7961F1510162}"/>
              </a:ext>
            </a:extLst>
          </p:cNvPr>
          <p:cNvSpPr txBox="1"/>
          <p:nvPr/>
        </p:nvSpPr>
        <p:spPr>
          <a:xfrm>
            <a:off x="5630773" y="3211214"/>
            <a:ext cx="1487908" cy="4001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Eukaryotes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4812CD-01E8-FB48-8CE2-6AC183B4C8E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947960" y="2789374"/>
            <a:ext cx="70517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30FD29-2F66-9E42-ACE4-A27B5144654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935742" y="2789374"/>
            <a:ext cx="8657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050481-292E-B942-BF69-8F9884B005DF}"/>
              </a:ext>
            </a:extLst>
          </p:cNvPr>
          <p:cNvCxnSpPr>
            <a:stCxn id="29" idx="1"/>
          </p:cNvCxnSpPr>
          <p:nvPr/>
        </p:nvCxnSpPr>
        <p:spPr>
          <a:xfrm flipH="1">
            <a:off x="4935741" y="3411269"/>
            <a:ext cx="695032" cy="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015957-C640-414E-BC96-3FC75123D5C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118681" y="3411269"/>
            <a:ext cx="534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6BA96F-E758-D941-8460-4F9C83209CA3}"/>
              </a:ext>
            </a:extLst>
          </p:cNvPr>
          <p:cNvSpPr txBox="1"/>
          <p:nvPr/>
        </p:nvSpPr>
        <p:spPr>
          <a:xfrm>
            <a:off x="5345396" y="4021983"/>
            <a:ext cx="1968809" cy="40011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Dinoflagellates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3D748-2BDB-7243-9608-1CC46EC41ECC}"/>
              </a:ext>
            </a:extLst>
          </p:cNvPr>
          <p:cNvSpPr txBox="1"/>
          <p:nvPr/>
        </p:nvSpPr>
        <p:spPr>
          <a:xfrm>
            <a:off x="5645117" y="4697229"/>
            <a:ext cx="1521570" cy="40011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Syndiniales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FBE983-84E6-C54C-AFDE-B5B1F2DAA1C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878407" y="4222038"/>
            <a:ext cx="466989" cy="30067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6A1275-1B1C-8749-A07A-6D7F3EE08A6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314205" y="4222038"/>
            <a:ext cx="494455" cy="291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E2E270-5B64-B645-A62B-418DA469BAC0}"/>
              </a:ext>
            </a:extLst>
          </p:cNvPr>
          <p:cNvCxnSpPr>
            <a:stCxn id="3" idx="1"/>
          </p:cNvCxnSpPr>
          <p:nvPr/>
        </p:nvCxnSpPr>
        <p:spPr>
          <a:xfrm flipH="1">
            <a:off x="4878409" y="4897284"/>
            <a:ext cx="766708" cy="2183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FD3117-7CA9-DA45-9734-03F39DC93139}"/>
              </a:ext>
            </a:extLst>
          </p:cNvPr>
          <p:cNvCxnSpPr>
            <a:stCxn id="3" idx="3"/>
          </p:cNvCxnSpPr>
          <p:nvPr/>
        </p:nvCxnSpPr>
        <p:spPr>
          <a:xfrm>
            <a:off x="7166687" y="4897284"/>
            <a:ext cx="669624" cy="20005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14720B-9F75-1C4B-8009-35041B6C4F8D}"/>
              </a:ext>
            </a:extLst>
          </p:cNvPr>
          <p:cNvSpPr txBox="1"/>
          <p:nvPr/>
        </p:nvSpPr>
        <p:spPr>
          <a:xfrm>
            <a:off x="5860151" y="6644989"/>
            <a:ext cx="105509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Cyanos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09A8D0-F246-A847-B5C2-823B1AFFFD38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935741" y="6644991"/>
            <a:ext cx="924410" cy="20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0772FC-4A6F-864D-BEDC-B182939C6316}"/>
              </a:ext>
            </a:extLst>
          </p:cNvPr>
          <p:cNvCxnSpPr>
            <a:stCxn id="26" idx="3"/>
          </p:cNvCxnSpPr>
          <p:nvPr/>
        </p:nvCxnSpPr>
        <p:spPr>
          <a:xfrm flipV="1">
            <a:off x="6915248" y="6698917"/>
            <a:ext cx="955475" cy="14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3010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FC4B768-AE57-B741-BD5A-A7A8609434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70869"/>
              </p:ext>
            </p:extLst>
          </p:nvPr>
        </p:nvGraphicFramePr>
        <p:xfrm>
          <a:off x="2203591" y="3489961"/>
          <a:ext cx="8802461" cy="6263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5EB0B-B7D3-7641-BA24-A200F2137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B5AB-EC35-7E4A-87FE-FD0DF64F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711199"/>
            <a:ext cx="11216640" cy="1885245"/>
          </a:xfrm>
        </p:spPr>
        <p:txBody>
          <a:bodyPr/>
          <a:lstStyle/>
          <a:p>
            <a:r>
              <a:rPr lang="en-GB" dirty="0"/>
              <a:t>OTU vs ASV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94A3C-F9B6-7840-BF37-03D4AE61D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number of OTUs compared to ASV for very abundant groups </a:t>
            </a: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7D910ACF-E0A5-1D48-952E-4DFAF0E8A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E04ED1C-32C5-7941-8408-23CECFA3F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C7795-AAE4-0C44-9008-10E9EC274401}"/>
              </a:ext>
            </a:extLst>
          </p:cNvPr>
          <p:cNvSpPr txBox="1"/>
          <p:nvPr/>
        </p:nvSpPr>
        <p:spPr>
          <a:xfrm>
            <a:off x="3859007" y="4115667"/>
            <a:ext cx="139032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SAR11: </a:t>
            </a:r>
          </a:p>
          <a:p>
            <a:pPr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284 OTUs</a:t>
            </a:r>
          </a:p>
          <a:p>
            <a:pPr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42 ASVs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3559F-9CC5-E24C-84FD-B33FED95B9B3}"/>
              </a:ext>
            </a:extLst>
          </p:cNvPr>
          <p:cNvSpPr txBox="1"/>
          <p:nvPr/>
        </p:nvSpPr>
        <p:spPr>
          <a:xfrm>
            <a:off x="9089914" y="5110577"/>
            <a:ext cx="15240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        ASVs</a:t>
            </a:r>
          </a:p>
          <a:p>
            <a:pPr>
              <a:spcBef>
                <a:spcPts val="0"/>
              </a:spcBef>
            </a:pPr>
            <a:r>
              <a:rPr lang="en-GB" dirty="0"/>
              <a:t>        OTUS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CCDFC7-1B7D-F347-9719-13685A80A526}"/>
              </a:ext>
            </a:extLst>
          </p:cNvPr>
          <p:cNvCxnSpPr/>
          <p:nvPr/>
        </p:nvCxnSpPr>
        <p:spPr>
          <a:xfrm>
            <a:off x="9225381" y="5337663"/>
            <a:ext cx="338666" cy="0"/>
          </a:xfrm>
          <a:prstGeom prst="line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DF304-3E93-3242-A098-4F298A97B984}"/>
              </a:ext>
            </a:extLst>
          </p:cNvPr>
          <p:cNvCxnSpPr>
            <a:cxnSpLocks/>
          </p:cNvCxnSpPr>
          <p:nvPr/>
        </p:nvCxnSpPr>
        <p:spPr>
          <a:xfrm>
            <a:off x="9225381" y="5624816"/>
            <a:ext cx="338666" cy="0"/>
          </a:xfrm>
          <a:prstGeom prst="line">
            <a:avLst/>
          </a:prstGeom>
          <a:ln w="889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170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FC4B768-AE57-B741-BD5A-A7A860943425}"/>
              </a:ext>
            </a:extLst>
          </p:cNvPr>
          <p:cNvGraphicFramePr>
            <a:graphicFrameLocks/>
          </p:cNvGraphicFramePr>
          <p:nvPr/>
        </p:nvGraphicFramePr>
        <p:xfrm>
          <a:off x="2203591" y="3489961"/>
          <a:ext cx="8802461" cy="6263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5EB0B-B7D3-7641-BA24-A200F2137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B5AB-EC35-7E4A-87FE-FD0DF64F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711199"/>
            <a:ext cx="11216640" cy="1885245"/>
          </a:xfrm>
        </p:spPr>
        <p:txBody>
          <a:bodyPr/>
          <a:lstStyle/>
          <a:p>
            <a:r>
              <a:rPr lang="en-GB" dirty="0"/>
              <a:t>OTU vs ASV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94A3C-F9B6-7840-BF37-03D4AE61D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number of OTUs compared to ASV for very abundant groups </a:t>
            </a: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7D910ACF-E0A5-1D48-952E-4DFAF0E8A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E04ED1C-32C5-7941-8408-23CECFA3F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C7795-AAE4-0C44-9008-10E9EC274401}"/>
              </a:ext>
            </a:extLst>
          </p:cNvPr>
          <p:cNvSpPr txBox="1"/>
          <p:nvPr/>
        </p:nvSpPr>
        <p:spPr>
          <a:xfrm>
            <a:off x="3859007" y="4115667"/>
            <a:ext cx="139032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SAR11: </a:t>
            </a:r>
          </a:p>
          <a:p>
            <a:pPr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284 OTUs</a:t>
            </a:r>
          </a:p>
          <a:p>
            <a:pPr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42 ASVs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3559F-9CC5-E24C-84FD-B33FED95B9B3}"/>
              </a:ext>
            </a:extLst>
          </p:cNvPr>
          <p:cNvSpPr txBox="1"/>
          <p:nvPr/>
        </p:nvSpPr>
        <p:spPr>
          <a:xfrm>
            <a:off x="9089914" y="5110577"/>
            <a:ext cx="15240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        ASVs</a:t>
            </a:r>
          </a:p>
          <a:p>
            <a:pPr>
              <a:spcBef>
                <a:spcPts val="0"/>
              </a:spcBef>
            </a:pPr>
            <a:r>
              <a:rPr lang="en-GB" dirty="0"/>
              <a:t>        OTUS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CCDFC7-1B7D-F347-9719-13685A80A526}"/>
              </a:ext>
            </a:extLst>
          </p:cNvPr>
          <p:cNvCxnSpPr/>
          <p:nvPr/>
        </p:nvCxnSpPr>
        <p:spPr>
          <a:xfrm>
            <a:off x="9225381" y="5337663"/>
            <a:ext cx="338666" cy="0"/>
          </a:xfrm>
          <a:prstGeom prst="line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DF304-3E93-3242-A098-4F298A97B984}"/>
              </a:ext>
            </a:extLst>
          </p:cNvPr>
          <p:cNvCxnSpPr>
            <a:cxnSpLocks/>
          </p:cNvCxnSpPr>
          <p:nvPr/>
        </p:nvCxnSpPr>
        <p:spPr>
          <a:xfrm>
            <a:off x="9225381" y="5624816"/>
            <a:ext cx="338666" cy="0"/>
          </a:xfrm>
          <a:prstGeom prst="line">
            <a:avLst/>
          </a:prstGeom>
          <a:ln w="889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A159BC-414E-7F4F-A285-ACD3B4C837AE}"/>
              </a:ext>
            </a:extLst>
          </p:cNvPr>
          <p:cNvSpPr txBox="1"/>
          <p:nvPr/>
        </p:nvSpPr>
        <p:spPr>
          <a:xfrm>
            <a:off x="3748568" y="6024847"/>
            <a:ext cx="1801627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Syndiniales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1C4DB-A6A7-E84E-A102-7DC36080B597}"/>
              </a:ext>
            </a:extLst>
          </p:cNvPr>
          <p:cNvSpPr txBox="1"/>
          <p:nvPr/>
        </p:nvSpPr>
        <p:spPr>
          <a:xfrm>
            <a:off x="5836093" y="6035210"/>
            <a:ext cx="2010735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Synechococcus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880864-9ED5-D14E-A915-D094F428B897}"/>
              </a:ext>
            </a:extLst>
          </p:cNvPr>
          <p:cNvSpPr txBox="1"/>
          <p:nvPr/>
        </p:nvSpPr>
        <p:spPr>
          <a:xfrm>
            <a:off x="8289918" y="5978299"/>
            <a:ext cx="2204417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Two genera of Dinoflagellates: Gyrodinium and </a:t>
            </a:r>
            <a:r>
              <a:rPr lang="en-GB" dirty="0" err="1">
                <a:solidFill>
                  <a:schemeClr val="tx1"/>
                </a:solidFill>
              </a:rPr>
              <a:t>Karlodinium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42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19D2B-90B8-C94B-941F-CAA9BFE1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9F2A1-756C-1B4B-AAA8-BF3C25833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 a brief introduction to ecological association networks </a:t>
            </a:r>
          </a:p>
          <a:p>
            <a:r>
              <a:rPr lang="en-GB" dirty="0"/>
              <a:t>Results for association networks for a long-term times series</a:t>
            </a:r>
          </a:p>
          <a:p>
            <a:r>
              <a:rPr lang="en-GB" dirty="0"/>
              <a:t>Look at the difference between </a:t>
            </a:r>
            <a:r>
              <a:rPr lang="en-GB" dirty="0" err="1"/>
              <a:t>userach</a:t>
            </a:r>
            <a:r>
              <a:rPr lang="en-GB" dirty="0"/>
              <a:t> clustering (OTUs) and DADA2 (ASVs) on amplicon data</a:t>
            </a:r>
          </a:p>
          <a:p>
            <a:r>
              <a:rPr lang="en-GB" dirty="0"/>
              <a:t>Results from a soil depth study</a:t>
            </a: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35A033C2-93B4-6540-9438-B6C175E19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1532ED-E0B5-BF43-85C1-64D58A870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83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8B5AB-EC35-7E4A-87FE-FD0DF64F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711199"/>
            <a:ext cx="11216640" cy="1885245"/>
          </a:xfrm>
        </p:spPr>
        <p:txBody>
          <a:bodyPr/>
          <a:lstStyle/>
          <a:p>
            <a:r>
              <a:rPr lang="en-GB" dirty="0"/>
              <a:t>Relative abundance.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5EB0B-B7D3-7641-BA24-A200F2137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</p:spPr>
        <p:txBody>
          <a:bodyPr/>
          <a:lstStyle/>
          <a:p>
            <a:r>
              <a:rPr lang="en-GB" dirty="0"/>
              <a:t>Core microbiome (in more than 30% of the samples) </a:t>
            </a:r>
          </a:p>
          <a:p>
            <a:r>
              <a:rPr lang="en-GB" dirty="0"/>
              <a:t>Relative abundance of top 20 Genera</a:t>
            </a: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7D910ACF-E0A5-1D48-952E-4DFAF0E8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E04ED1C-32C5-7941-8408-23CECFA3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BDD73E1-4685-9540-B5B2-1D2E09768A63}"/>
              </a:ext>
            </a:extLst>
          </p:cNvPr>
          <p:cNvGrpSpPr/>
          <p:nvPr/>
        </p:nvGrpSpPr>
        <p:grpSpPr>
          <a:xfrm>
            <a:off x="1055255" y="4200572"/>
            <a:ext cx="10894291" cy="5165447"/>
            <a:chOff x="1066800" y="3017520"/>
            <a:chExt cx="10894291" cy="5165447"/>
          </a:xfrm>
        </p:grpSpPr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F9EE92CE-BA2D-7C46-98B1-09293FE2296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2577549"/>
                </p:ext>
              </p:extLst>
            </p:nvPr>
          </p:nvGraphicFramePr>
          <p:xfrm>
            <a:off x="6869546" y="3017520"/>
            <a:ext cx="5091545" cy="5165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228AEAB0-5F9A-EC43-8917-427CF9BFB7F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90124631"/>
                </p:ext>
              </p:extLst>
            </p:nvPr>
          </p:nvGraphicFramePr>
          <p:xfrm>
            <a:off x="1066800" y="3185161"/>
            <a:ext cx="5564606" cy="42416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95258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AU" dirty="0" err="1"/>
              <a:t>Similartity</a:t>
            </a:r>
            <a:r>
              <a:rPr lang="en-AU" dirty="0"/>
              <a:t> analysis 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ELSA</a:t>
            </a:r>
            <a:r>
              <a:rPr lang="en-US" sz="3600" dirty="0"/>
              <a:t> </a:t>
            </a:r>
            <a:r>
              <a:rPr lang="mr-IN" sz="3600" dirty="0"/>
              <a:t>–</a:t>
            </a:r>
            <a:r>
              <a:rPr lang="en-US" sz="3600" dirty="0"/>
              <a:t> Extended Local Similarity Analysis </a:t>
            </a:r>
          </a:p>
          <a:p>
            <a:pPr lvl="1"/>
            <a:r>
              <a:rPr lang="en-US" sz="2801" dirty="0" err="1"/>
              <a:t>Ruan</a:t>
            </a:r>
            <a:r>
              <a:rPr lang="en-US" sz="2801" dirty="0"/>
              <a:t> et al (2006) ;Xia et al (2011)</a:t>
            </a:r>
          </a:p>
          <a:p>
            <a:endParaRPr lang="en-US" sz="3200" dirty="0"/>
          </a:p>
          <a:p>
            <a:r>
              <a:rPr lang="en-US" sz="3200" dirty="0"/>
              <a:t>Designed for time series</a:t>
            </a:r>
          </a:p>
          <a:p>
            <a:r>
              <a:rPr lang="en-US" sz="3200" dirty="0"/>
              <a:t>Can incorporate time delays (the maximum allowed time delay has to be specified)</a:t>
            </a:r>
          </a:p>
          <a:p>
            <a:r>
              <a:rPr lang="en-US" sz="3200" dirty="0"/>
              <a:t>Multiple co-occurrences and co-exclusions in the same community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5554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Local Similarity Analysis</a:t>
            </a:r>
          </a:p>
        </p:txBody>
      </p:sp>
      <p:pic>
        <p:nvPicPr>
          <p:cNvPr id="177" name="pip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55" y="3252677"/>
            <a:ext cx="9187491" cy="4593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UiO_SAMARB_2_ENG.cmyk_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62" y="8312077"/>
            <a:ext cx="709606" cy="10932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8288619" y="7860320"/>
            <a:ext cx="34208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29">
              <a:spcBef>
                <a:spcPts val="0"/>
              </a:spcBef>
            </a:pP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Positive Similarity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68" y="4516804"/>
            <a:ext cx="4468516" cy="31431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0B05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90F19167-F1C9-E341-A85B-C534F2EB3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06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Local Similarity Analysis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sz="quarter" idx="4294967295"/>
          </p:nvPr>
        </p:nvSpPr>
        <p:spPr>
          <a:xfrm>
            <a:off x="0" y="2722564"/>
            <a:ext cx="4632325" cy="3079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/>
            </a:lvl1pPr>
          </a:lstStyle>
          <a:p>
            <a:r>
              <a:t>Ruan et. al 2006, Xia et al. 2011, 2013</a:t>
            </a:r>
          </a:p>
        </p:txBody>
      </p:sp>
      <p:pic>
        <p:nvPicPr>
          <p:cNvPr id="177" name="pip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55" y="3252677"/>
            <a:ext cx="9187491" cy="4593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UiO_SAMARB_2_ENG.cmyk_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62" y="8312077"/>
            <a:ext cx="709606" cy="10932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8190039" y="7860320"/>
            <a:ext cx="36179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29">
              <a:spcBef>
                <a:spcPts val="0"/>
              </a:spcBef>
            </a:pPr>
            <a:r>
              <a:rPr lang="en-US" sz="3600" dirty="0">
                <a:solidFill>
                  <a:srgbClr val="C00000"/>
                </a:solidFill>
                <a:latin typeface="+mn-lt"/>
                <a:ea typeface="+mn-ea"/>
                <a:cs typeface="+mn-cs"/>
                <a:sym typeface="Helvetica Light"/>
              </a:rPr>
              <a:t>Negative Similarity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7" y="4322111"/>
            <a:ext cx="4669366" cy="32640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000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BD1AEF88-1553-414A-8B16-AE70CD35F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7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Local Similarity Analysis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sz="quarter" idx="4294967295"/>
          </p:nvPr>
        </p:nvSpPr>
        <p:spPr>
          <a:xfrm>
            <a:off x="0" y="2722564"/>
            <a:ext cx="4632325" cy="3079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200"/>
            </a:lvl1pPr>
          </a:lstStyle>
          <a:p>
            <a:r>
              <a:t>Ruan et. al 2006, Xia et al. 2011, 2013</a:t>
            </a:r>
          </a:p>
        </p:txBody>
      </p:sp>
      <p:pic>
        <p:nvPicPr>
          <p:cNvPr id="177" name="pip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55" y="3252677"/>
            <a:ext cx="9187491" cy="4593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UiO_SAMARB_2_ENG.cmyk_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62" y="8312077"/>
            <a:ext cx="709606" cy="109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1252" b="1620"/>
          <a:stretch/>
        </p:blipFill>
        <p:spPr>
          <a:xfrm>
            <a:off x="7824865" y="5044190"/>
            <a:ext cx="4348318" cy="261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7285" r="2844" b="10918"/>
          <a:stretch/>
        </p:blipFill>
        <p:spPr>
          <a:xfrm>
            <a:off x="8216899" y="5044190"/>
            <a:ext cx="3835401" cy="2093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6" y="5028216"/>
            <a:ext cx="4300376" cy="26317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63270" y="5209779"/>
            <a:ext cx="3482769" cy="2631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>
              <a:spcBef>
                <a:spcPts val="0"/>
              </a:spcBef>
            </a:pPr>
            <a:endParaRPr lang="en-US" sz="26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6DDAC221-8080-5E4C-8FB2-66A88F02A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953D4-9E7E-1541-964C-DB331BB0F4C3}"/>
              </a:ext>
            </a:extLst>
          </p:cNvPr>
          <p:cNvSpPr txBox="1"/>
          <p:nvPr/>
        </p:nvSpPr>
        <p:spPr>
          <a:xfrm>
            <a:off x="9104244" y="8007125"/>
            <a:ext cx="349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50000"/>
                  </a:schemeClr>
                </a:solidFill>
              </a:rPr>
              <a:t>Local similarity</a:t>
            </a:r>
          </a:p>
        </p:txBody>
      </p:sp>
    </p:spTree>
    <p:extLst>
      <p:ext uri="{BB962C8B-B14F-4D97-AF65-F5344CB8AC3E}">
        <p14:creationId xmlns:p14="http://schemas.microsoft.com/office/powerpoint/2010/main" val="4042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" y="3998283"/>
            <a:ext cx="6269291" cy="61893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47974" y="1949570"/>
            <a:ext cx="6394367" cy="6531753"/>
          </a:xfrm>
        </p:spPr>
        <p:txBody>
          <a:bodyPr/>
          <a:lstStyle/>
          <a:p>
            <a:pPr marL="421126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b="1" dirty="0">
                <a:solidFill>
                  <a:schemeClr val="tx2"/>
                </a:solidFill>
              </a:rPr>
              <a:t>1955 OTUs and 15 environmental parameters </a:t>
            </a:r>
          </a:p>
          <a:p>
            <a:pPr marL="421126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After removing non-significant edges (P&amp;Q&lt;0.05) </a:t>
            </a:r>
          </a:p>
          <a:p>
            <a:pPr marL="1310171" lvl="2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90566 associations (edges)</a:t>
            </a:r>
          </a:p>
          <a:p>
            <a:pPr marL="1310171" lvl="2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dirty="0">
                <a:solidFill>
                  <a:srgbClr val="00F900"/>
                </a:solidFill>
              </a:rPr>
              <a:t>86540 positive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(95.5%) and </a:t>
            </a:r>
          </a:p>
          <a:p>
            <a:pPr marL="1310171" lvl="2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dirty="0">
                <a:solidFill>
                  <a:srgbClr val="FF2600"/>
                </a:solidFill>
              </a:rPr>
              <a:t>4026 negative </a:t>
            </a:r>
            <a:r>
              <a:rPr lang="en-US" sz="2400" dirty="0">
                <a:solidFill>
                  <a:schemeClr val="tx2"/>
                </a:solidFill>
              </a:rPr>
              <a:t>(4.5%)</a:t>
            </a:r>
          </a:p>
          <a:p>
            <a:pPr>
              <a:spcBef>
                <a:spcPts val="1000"/>
              </a:spcBef>
            </a:pPr>
            <a:endParaRPr lang="en-US" dirty="0"/>
          </a:p>
        </p:txBody>
      </p:sp>
      <p:sp>
        <p:nvSpPr>
          <p:cNvPr id="5" name="Shape 181"/>
          <p:cNvSpPr/>
          <p:nvPr/>
        </p:nvSpPr>
        <p:spPr>
          <a:xfrm>
            <a:off x="247973" y="9098538"/>
            <a:ext cx="586378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"/>
            </a:pPr>
            <a:r>
              <a:rPr sz="1200"/>
              <a:t>Green edges are positive, red negative co-occurren</a:t>
            </a:r>
            <a:r>
              <a:rPr lang="nb-NO" sz="1200" err="1"/>
              <a:t>ce</a:t>
            </a:r>
            <a:r>
              <a:rPr lang="nb-NO" sz="1200"/>
              <a:t>. </a:t>
            </a:r>
            <a:br>
              <a:rPr lang="nb-NO" sz="1200"/>
            </a:br>
            <a:r>
              <a:rPr lang="nb-NO" sz="1200"/>
              <a:t>White</a:t>
            </a:r>
            <a:r>
              <a:rPr sz="1200"/>
              <a:t> nodes are eukaryotes, blue are bacteria and green environmental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1642046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" y="3618717"/>
            <a:ext cx="6269291" cy="61893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47973" y="1570005"/>
            <a:ext cx="6269291" cy="6531753"/>
          </a:xfrm>
        </p:spPr>
        <p:txBody>
          <a:bodyPr/>
          <a:lstStyle/>
          <a:p>
            <a:pPr marL="421126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1955 OTUs and 15 environmental parameters</a:t>
            </a:r>
          </a:p>
          <a:p>
            <a:pPr marL="421126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After removing non-significant edges (P&amp;Q&lt;0.05) </a:t>
            </a:r>
          </a:p>
          <a:p>
            <a:pPr marL="1310171" lvl="2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90566 associations (edges)</a:t>
            </a:r>
          </a:p>
          <a:p>
            <a:pPr marL="1310171" lvl="2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dirty="0">
                <a:solidFill>
                  <a:srgbClr val="00F900"/>
                </a:solidFill>
              </a:rPr>
              <a:t>86540 positive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(95.5%) and </a:t>
            </a:r>
          </a:p>
          <a:p>
            <a:pPr marL="1310171" lvl="2" indent="-421126">
              <a:spcBef>
                <a:spcPts val="1000"/>
              </a:spcBef>
              <a:buSzPct val="75000"/>
              <a:buChar char="•"/>
              <a:defRPr sz="3500"/>
            </a:pPr>
            <a:r>
              <a:rPr lang="en-US" sz="2400" dirty="0">
                <a:solidFill>
                  <a:srgbClr val="FF2600"/>
                </a:solidFill>
              </a:rPr>
              <a:t>4026 negative </a:t>
            </a:r>
            <a:r>
              <a:rPr lang="en-US" sz="2400" dirty="0">
                <a:solidFill>
                  <a:schemeClr val="tx2"/>
                </a:solidFill>
              </a:rPr>
              <a:t>(4.5%)</a:t>
            </a:r>
          </a:p>
          <a:p>
            <a:pPr>
              <a:spcBef>
                <a:spcPts val="1000"/>
              </a:spcBef>
            </a:pPr>
            <a:endParaRPr lang="en-US" dirty="0"/>
          </a:p>
        </p:txBody>
      </p:sp>
      <p:sp>
        <p:nvSpPr>
          <p:cNvPr id="5" name="Shape 181"/>
          <p:cNvSpPr/>
          <p:nvPr/>
        </p:nvSpPr>
        <p:spPr>
          <a:xfrm>
            <a:off x="247973" y="8718972"/>
            <a:ext cx="586378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"/>
            </a:pPr>
            <a:r>
              <a:rPr sz="1200"/>
              <a:t>Green edges are positive, red negative co-occurren</a:t>
            </a:r>
            <a:r>
              <a:rPr lang="nb-NO" sz="1200" err="1"/>
              <a:t>ce</a:t>
            </a:r>
            <a:r>
              <a:rPr lang="nb-NO" sz="1200"/>
              <a:t>. </a:t>
            </a:r>
            <a:br>
              <a:rPr lang="nb-NO" sz="1200"/>
            </a:br>
            <a:r>
              <a:rPr lang="nb-NO" sz="1200"/>
              <a:t>White</a:t>
            </a:r>
            <a:r>
              <a:rPr sz="1200"/>
              <a:t> nodes are eukaryotes, blue are bacteria and green environmental variables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E719C85-C9FC-0E40-A03D-031A8F8F9879}"/>
              </a:ext>
            </a:extLst>
          </p:cNvPr>
          <p:cNvSpPr txBox="1">
            <a:spLocks/>
          </p:cNvSpPr>
          <p:nvPr/>
        </p:nvSpPr>
        <p:spPr>
          <a:xfrm>
            <a:off x="6517265" y="1483740"/>
            <a:ext cx="6008291" cy="610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126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b="1" dirty="0">
                <a:solidFill>
                  <a:schemeClr val="tx2"/>
                </a:solidFill>
              </a:rPr>
              <a:t>795 ASVs and 14 environmental parameters </a:t>
            </a:r>
          </a:p>
          <a:p>
            <a:pPr marL="421126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After removing non-significant edges (P&amp;Q&lt;0.05) </a:t>
            </a:r>
          </a:p>
          <a:p>
            <a:pPr marL="1310171" lvl="2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36631 associations (edges)</a:t>
            </a:r>
          </a:p>
          <a:p>
            <a:pPr marL="1310171" lvl="2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29663 positive </a:t>
            </a:r>
            <a:r>
              <a:rPr lang="en-US" sz="2400" dirty="0">
                <a:solidFill>
                  <a:schemeClr val="tx2"/>
                </a:solidFill>
              </a:rPr>
              <a:t>(81%) and </a:t>
            </a:r>
          </a:p>
          <a:p>
            <a:pPr marL="1310171" lvl="2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rgbClr val="FF2600"/>
                </a:solidFill>
              </a:rPr>
              <a:t>6968 negative </a:t>
            </a:r>
            <a:r>
              <a:rPr lang="en-US" sz="2400" dirty="0">
                <a:solidFill>
                  <a:schemeClr val="tx2"/>
                </a:solidFill>
              </a:rPr>
              <a:t>(19%)</a:t>
            </a:r>
          </a:p>
          <a:p>
            <a:pPr>
              <a:spcBef>
                <a:spcPts val="1000"/>
              </a:spcBef>
            </a:pPr>
            <a:endParaRPr lang="en-US" sz="3983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120D1-B227-B44B-8F6D-27E3CCF91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0" r="46789"/>
          <a:stretch/>
        </p:blipFill>
        <p:spPr>
          <a:xfrm>
            <a:off x="6964280" y="4050468"/>
            <a:ext cx="5114260" cy="46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94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E719C85-C9FC-0E40-A03D-031A8F8F9879}"/>
              </a:ext>
            </a:extLst>
          </p:cNvPr>
          <p:cNvSpPr txBox="1">
            <a:spLocks/>
          </p:cNvSpPr>
          <p:nvPr/>
        </p:nvSpPr>
        <p:spPr>
          <a:xfrm>
            <a:off x="6517265" y="1483740"/>
            <a:ext cx="6008291" cy="610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126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b="1" dirty="0">
                <a:solidFill>
                  <a:schemeClr val="tx2"/>
                </a:solidFill>
              </a:rPr>
              <a:t>795 ASVs and 14 environmental parameters </a:t>
            </a:r>
          </a:p>
          <a:p>
            <a:pPr marL="421126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After removing non-significant edges (P&amp;Q&lt;0.05) </a:t>
            </a:r>
          </a:p>
          <a:p>
            <a:pPr marL="1310171" lvl="2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chemeClr val="tx2"/>
                </a:solidFill>
              </a:rPr>
              <a:t>36631 associations (edges)</a:t>
            </a:r>
          </a:p>
          <a:p>
            <a:pPr marL="1310171" lvl="2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29663 positive </a:t>
            </a:r>
            <a:r>
              <a:rPr lang="en-US" sz="2400" dirty="0">
                <a:solidFill>
                  <a:schemeClr val="tx2"/>
                </a:solidFill>
              </a:rPr>
              <a:t>(81%) and </a:t>
            </a:r>
          </a:p>
          <a:p>
            <a:pPr marL="1310171" lvl="2" indent="-421126"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3500"/>
            </a:pPr>
            <a:r>
              <a:rPr lang="en-US" sz="2400" dirty="0">
                <a:solidFill>
                  <a:srgbClr val="FF2600"/>
                </a:solidFill>
              </a:rPr>
              <a:t>6968 negative </a:t>
            </a:r>
            <a:r>
              <a:rPr lang="en-US" sz="2400" dirty="0">
                <a:solidFill>
                  <a:schemeClr val="tx2"/>
                </a:solidFill>
              </a:rPr>
              <a:t>(19%)</a:t>
            </a:r>
          </a:p>
          <a:p>
            <a:pPr>
              <a:spcBef>
                <a:spcPts val="1000"/>
              </a:spcBef>
            </a:pPr>
            <a:endParaRPr lang="en-US" sz="3983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120D1-B227-B44B-8F6D-27E3CCF91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0" r="46789"/>
          <a:stretch/>
        </p:blipFill>
        <p:spPr>
          <a:xfrm>
            <a:off x="6964280" y="4050468"/>
            <a:ext cx="5114260" cy="464980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49FE6-E16A-5F4E-AB10-810354E4C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E9AB7-D184-F44C-B1B6-C801EFC04B5E}"/>
              </a:ext>
            </a:extLst>
          </p:cNvPr>
          <p:cNvSpPr txBox="1"/>
          <p:nvPr/>
        </p:nvSpPr>
        <p:spPr>
          <a:xfrm>
            <a:off x="1098836" y="2907030"/>
            <a:ext cx="5213673" cy="3939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29">
              <a:spcBef>
                <a:spcPts val="10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defTabSz="584229">
              <a:spcBef>
                <a:spcPts val="1000"/>
              </a:spcBef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Then we increased the cut-off for local similarity and Spearman correlation to &gt;0.7 to look at the strongest association. </a:t>
            </a:r>
          </a:p>
          <a:p>
            <a:pPr defTabSz="584229">
              <a:spcBef>
                <a:spcPts val="1000"/>
              </a:spcBef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We also chose to analyze the “Core Microbiome”, species in more &gt;30% of the samples. </a:t>
            </a:r>
          </a:p>
          <a:p>
            <a:pPr defTabSz="584229">
              <a:spcBef>
                <a:spcPts val="10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843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Core</a:t>
            </a:r>
            <a:r>
              <a:rPr lang="nb-NO" dirty="0"/>
              <a:t> </a:t>
            </a:r>
            <a:r>
              <a:rPr lang="nb-NO" dirty="0" err="1"/>
              <a:t>Interactome</a:t>
            </a:r>
            <a:endParaRPr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E343E-97FE-0A46-9FB2-EF74C68D89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29289" b="51052"/>
          <a:stretch/>
        </p:blipFill>
        <p:spPr>
          <a:xfrm>
            <a:off x="5994400" y="2237217"/>
            <a:ext cx="6413795" cy="5981407"/>
          </a:xfrm>
          <a:prstGeom prst="rect">
            <a:avLst/>
          </a:prstGeom>
        </p:spPr>
      </p:pic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1" y="2911587"/>
            <a:ext cx="5286895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774" dirty="0"/>
              <a:t>There are more bacteria species (67.9%) than eukaryotic </a:t>
            </a:r>
            <a:r>
              <a:rPr lang="en-US" sz="2774" dirty="0" err="1"/>
              <a:t>speices</a:t>
            </a:r>
            <a:endParaRPr lang="en-US" sz="2774" dirty="0"/>
          </a:p>
          <a:p>
            <a:r>
              <a:rPr lang="en-US" sz="2774" dirty="0"/>
              <a:t>Almost all associations are positive (95.1 %) </a:t>
            </a:r>
          </a:p>
          <a:p>
            <a:r>
              <a:rPr lang="en-US" sz="2774" dirty="0"/>
              <a:t>One part is highly interconnected These are ASV that are more common during the winter season (as calculated by </a:t>
            </a:r>
            <a:r>
              <a:rPr lang="en-US" sz="2774" dirty="0" err="1"/>
              <a:t>IndVal</a:t>
            </a:r>
            <a:r>
              <a:rPr lang="en-US" sz="2774" dirty="0"/>
              <a:t>). </a:t>
            </a:r>
          </a:p>
          <a:p>
            <a:endParaRPr lang="en-US" sz="277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147B9-1F3D-624F-95B4-1889345075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3" t="4410" b="55565"/>
          <a:stretch/>
        </p:blipFill>
        <p:spPr>
          <a:xfrm>
            <a:off x="11453484" y="6176688"/>
            <a:ext cx="1314469" cy="24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44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FFED9-14F6-C341-8E25-39B857C72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FB16D5-1C50-4C4B-ACB7-CC7199D2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</a:t>
            </a:r>
          </a:p>
        </p:txBody>
      </p:sp>
      <p:sp>
        <p:nvSpPr>
          <p:cNvPr id="28" name="Shape 174">
            <a:extLst>
              <a:ext uri="{FF2B5EF4-FFF2-40B4-BE49-F238E27FC236}">
                <a16:creationId xmlns:a16="http://schemas.microsoft.com/office/drawing/2014/main" id="{92952A4E-1D31-B74D-AE53-22AE292C6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483386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774" dirty="0"/>
              <a:t>Winter community has the highest proportion of taxa (ASVs) in both size fractions</a:t>
            </a:r>
          </a:p>
          <a:p>
            <a:r>
              <a:rPr lang="en-US" sz="2774" dirty="0"/>
              <a:t>Winter/spring communities has a higher number of association and are tighter knit (clustering coefficient 0.452), than summer/autumn (cc 0.305) </a:t>
            </a:r>
          </a:p>
          <a:p>
            <a:r>
              <a:rPr lang="en-US" sz="2774" dirty="0"/>
              <a:t>There is overlapping associations between winter and summer communities.</a:t>
            </a:r>
          </a:p>
          <a:p>
            <a:r>
              <a:rPr lang="en-US" sz="2774" dirty="0"/>
              <a:t>Summer and autumn are much looser structured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97A36-59F6-E745-927F-F1BF828A4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82600"/>
            <a:ext cx="6299200" cy="8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37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Why Networks</a:t>
            </a:r>
            <a:r>
              <a:rPr lang="nb-NO" dirty="0"/>
              <a:t>?</a:t>
            </a:r>
            <a:endParaRPr dirty="0"/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GB" sz="3600" dirty="0"/>
              <a:t>Visualise and analyse high-dimensional datasets with complex distribution</a:t>
            </a:r>
          </a:p>
          <a:p>
            <a:pPr lvl="1">
              <a:spcBef>
                <a:spcPts val="0"/>
              </a:spcBef>
            </a:pPr>
            <a:r>
              <a:rPr lang="en-GB" sz="3600" dirty="0"/>
              <a:t>Networks are perfect for exploring relational data</a:t>
            </a:r>
          </a:p>
          <a:p>
            <a:pPr lvl="2">
              <a:spcBef>
                <a:spcPts val="0"/>
              </a:spcBef>
            </a:pPr>
            <a:r>
              <a:rPr lang="en-GB" sz="3600" dirty="0"/>
              <a:t>Facebook friends</a:t>
            </a:r>
          </a:p>
          <a:p>
            <a:pPr lvl="2">
              <a:spcBef>
                <a:spcPts val="0"/>
              </a:spcBef>
            </a:pPr>
            <a:r>
              <a:rPr lang="en-GB" sz="3600" dirty="0"/>
              <a:t>Kevin Bacon game </a:t>
            </a:r>
          </a:p>
          <a:p>
            <a:pPr lvl="2">
              <a:spcBef>
                <a:spcPts val="0"/>
              </a:spcBef>
            </a:pPr>
            <a:r>
              <a:rPr lang="en-GB" sz="3600" dirty="0" err="1"/>
              <a:t>Erdöz</a:t>
            </a:r>
            <a:r>
              <a:rPr lang="en-GB" sz="3600" dirty="0"/>
              <a:t> number</a:t>
            </a:r>
          </a:p>
          <a:p>
            <a:pPr lvl="1"/>
            <a:r>
              <a:rPr lang="en-GB" sz="3200" dirty="0"/>
              <a:t>Exploration of network </a:t>
            </a:r>
            <a:r>
              <a:rPr lang="en-GB" sz="3200" dirty="0">
                <a:solidFill>
                  <a:srgbClr val="C00000"/>
                </a:solidFill>
              </a:rPr>
              <a:t>topology</a:t>
            </a:r>
            <a:r>
              <a:rPr lang="en-GB" sz="3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n-GB" sz="3200" dirty="0"/>
              <a:t>can give insight into associations and interactions between the parts (nodes)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477202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20B390-952C-D344-9D41-BFD214D18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the associations (edges) are due to two organisms reacting to the same environmental variable. </a:t>
            </a:r>
          </a:p>
          <a:p>
            <a:r>
              <a:rPr lang="en-GB" dirty="0"/>
              <a:t>What about direct biotic interactions (symbiosis, parasitism, predation) ?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865050-F308-D244-AEB5-93925ED84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B9AA2F4-E540-484B-A730-393F83E2A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711199"/>
            <a:ext cx="11216640" cy="1885245"/>
          </a:xfrm>
        </p:spPr>
        <p:txBody>
          <a:bodyPr/>
          <a:lstStyle/>
          <a:p>
            <a:r>
              <a:rPr lang="en-GB" dirty="0"/>
              <a:t>Interactions?</a:t>
            </a:r>
          </a:p>
        </p:txBody>
      </p:sp>
    </p:spTree>
    <p:extLst>
      <p:ext uri="{BB962C8B-B14F-4D97-AF65-F5344CB8AC3E}">
        <p14:creationId xmlns:p14="http://schemas.microsoft.com/office/powerpoint/2010/main" val="2004927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Validation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Correlation does not imply causation </a:t>
            </a:r>
          </a:p>
          <a:p>
            <a:r>
              <a:rPr lang="en-US" sz="4000" dirty="0"/>
              <a:t>Need tools to validate associations as interaction</a:t>
            </a:r>
          </a:p>
          <a:p>
            <a:r>
              <a:rPr lang="en-US" sz="4000" dirty="0"/>
              <a:t>We have built database of protist interactions</a:t>
            </a:r>
          </a:p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68257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AU" dirty="0"/>
              <a:t>PIDA – Protist interaction database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1" y="2596444"/>
            <a:ext cx="858520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774" dirty="0"/>
              <a:t>We have assembled a database based on known interactions from existing literature and integrated it with other databases </a:t>
            </a:r>
          </a:p>
          <a:p>
            <a:r>
              <a:rPr lang="en-US" sz="2204" dirty="0"/>
              <a:t>PIDA: Protist interaction database </a:t>
            </a:r>
          </a:p>
          <a:p>
            <a:pPr lvl="1"/>
            <a:r>
              <a:rPr lang="en-US" sz="2204" dirty="0" err="1"/>
              <a:t>Github</a:t>
            </a:r>
            <a:r>
              <a:rPr lang="en-US" sz="2204" dirty="0"/>
              <a:t>: </a:t>
            </a:r>
            <a:r>
              <a:rPr lang="en-US" sz="2204" dirty="0">
                <a:hlinkClick r:id="rId2"/>
              </a:rPr>
              <a:t>https://github.com/ramalok/PIDA</a:t>
            </a:r>
            <a:endParaRPr lang="en-US" sz="2204" dirty="0"/>
          </a:p>
          <a:p>
            <a:pPr lvl="1"/>
            <a:r>
              <a:rPr lang="en-US" sz="2204" dirty="0"/>
              <a:t>﻿The ISME (2019) </a:t>
            </a:r>
            <a:r>
              <a:rPr lang="en-US" sz="2204" dirty="0" err="1"/>
              <a:t>doi.org</a:t>
            </a:r>
            <a:r>
              <a:rPr lang="en-US" sz="2204" dirty="0"/>
              <a:t>/10.1038/s41396-019-0542-5</a:t>
            </a:r>
            <a:endParaRPr lang="en-US" sz="2774" dirty="0"/>
          </a:p>
          <a:p>
            <a:r>
              <a:rPr lang="en-US" sz="2774" dirty="0"/>
              <a:t>over 2500 entries from 537 publications</a:t>
            </a:r>
          </a:p>
          <a:p>
            <a:r>
              <a:rPr lang="en-US" sz="2774" dirty="0"/>
              <a:t>ca 700 species  of host and predators </a:t>
            </a:r>
          </a:p>
          <a:p>
            <a:r>
              <a:rPr lang="en-US" sz="2774" dirty="0"/>
              <a:t>ca 400 species of symbionts and prey</a:t>
            </a:r>
          </a:p>
          <a:p>
            <a:endParaRPr lang="en-US" sz="2774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257">
            <a:extLst>
              <a:ext uri="{FF2B5EF4-FFF2-40B4-BE49-F238E27FC236}">
                <a16:creationId xmlns:a16="http://schemas.microsoft.com/office/drawing/2014/main" id="{045B81A9-97E9-824C-A740-58AC71943CAB}"/>
              </a:ext>
            </a:extLst>
          </p:cNvPr>
          <p:cNvGrpSpPr/>
          <p:nvPr/>
        </p:nvGrpSpPr>
        <p:grpSpPr>
          <a:xfrm>
            <a:off x="10288552" y="2065801"/>
            <a:ext cx="2237792" cy="3016187"/>
            <a:chOff x="-1" y="0"/>
            <a:chExt cx="2237790" cy="3016185"/>
          </a:xfrm>
        </p:grpSpPr>
        <p:pic>
          <p:nvPicPr>
            <p:cNvPr id="8" name="evenstad150x200.png">
              <a:extLst>
                <a:ext uri="{FF2B5EF4-FFF2-40B4-BE49-F238E27FC236}">
                  <a16:creationId xmlns:a16="http://schemas.microsoft.com/office/drawing/2014/main" id="{9F9F7081-A6C9-EA47-B061-A40CF8387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939" y="0"/>
              <a:ext cx="1905001" cy="2540000"/>
            </a:xfrm>
            <a:prstGeom prst="rect">
              <a:avLst/>
            </a:prstGeom>
            <a:ln w="12700" cap="flat">
              <a:solidFill>
                <a:srgbClr val="F3F7F5"/>
              </a:solidFill>
              <a:prstDash val="solid"/>
              <a:miter lim="400000"/>
            </a:ln>
            <a:effectLst/>
          </p:spPr>
        </p:pic>
        <p:sp>
          <p:nvSpPr>
            <p:cNvPr id="9" name="Shape 256">
              <a:extLst>
                <a:ext uri="{FF2B5EF4-FFF2-40B4-BE49-F238E27FC236}">
                  <a16:creationId xmlns:a16="http://schemas.microsoft.com/office/drawing/2014/main" id="{C6E4302F-6403-6B4C-8BE6-A8148F749B61}"/>
                </a:ext>
              </a:extLst>
            </p:cNvPr>
            <p:cNvSpPr/>
            <p:nvPr/>
          </p:nvSpPr>
          <p:spPr>
            <a:xfrm>
              <a:off x="-1" y="2605816"/>
              <a:ext cx="223779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 dirty="0"/>
                <a:t>Andreas </a:t>
              </a:r>
              <a:r>
                <a:rPr dirty="0" err="1"/>
                <a:t>Evenstad</a:t>
              </a:r>
              <a:endParaRPr dirty="0"/>
            </a:p>
          </p:txBody>
        </p:sp>
      </p:grpSp>
      <p:grpSp>
        <p:nvGrpSpPr>
          <p:cNvPr id="10" name="Group 260">
            <a:extLst>
              <a:ext uri="{FF2B5EF4-FFF2-40B4-BE49-F238E27FC236}">
                <a16:creationId xmlns:a16="http://schemas.microsoft.com/office/drawing/2014/main" id="{72F6CB10-858E-AA49-8F47-10B75D31C1C4}"/>
              </a:ext>
            </a:extLst>
          </p:cNvPr>
          <p:cNvGrpSpPr/>
          <p:nvPr/>
        </p:nvGrpSpPr>
        <p:grpSpPr>
          <a:xfrm>
            <a:off x="10456757" y="5590051"/>
            <a:ext cx="1905001" cy="3283879"/>
            <a:chOff x="148855" y="0"/>
            <a:chExt cx="1905000" cy="3283877"/>
          </a:xfrm>
        </p:grpSpPr>
        <p:pic>
          <p:nvPicPr>
            <p:cNvPr id="11" name="roseg150x217.jpg">
              <a:extLst>
                <a:ext uri="{FF2B5EF4-FFF2-40B4-BE49-F238E27FC236}">
                  <a16:creationId xmlns:a16="http://schemas.microsoft.com/office/drawing/2014/main" id="{EC966829-678A-B044-8959-188ECC6B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855" y="0"/>
              <a:ext cx="1905000" cy="2755900"/>
            </a:xfrm>
            <a:prstGeom prst="rect">
              <a:avLst/>
            </a:prstGeom>
            <a:ln w="12700" cap="flat">
              <a:solidFill>
                <a:srgbClr val="F3F7F5"/>
              </a:solidFill>
              <a:prstDash val="solid"/>
              <a:miter lim="400000"/>
            </a:ln>
            <a:effectLst/>
          </p:spPr>
        </p:pic>
        <p:sp>
          <p:nvSpPr>
            <p:cNvPr id="12" name="Shape 259">
              <a:extLst>
                <a:ext uri="{FF2B5EF4-FFF2-40B4-BE49-F238E27FC236}">
                  <a16:creationId xmlns:a16="http://schemas.microsoft.com/office/drawing/2014/main" id="{AF4D5C1B-2A71-7F42-A208-44DB5154B04D}"/>
                </a:ext>
              </a:extLst>
            </p:cNvPr>
            <p:cNvSpPr/>
            <p:nvPr/>
          </p:nvSpPr>
          <p:spPr>
            <a:xfrm>
              <a:off x="210692" y="2873508"/>
              <a:ext cx="147476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rPr dirty="0"/>
                <a:t>Line </a:t>
              </a:r>
              <a:r>
                <a:rPr dirty="0" err="1"/>
                <a:t>Røsæg</a:t>
              </a:r>
              <a:endParaRPr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D61E3C-4E08-AB42-852F-01479A9F3BDB}"/>
              </a:ext>
            </a:extLst>
          </p:cNvPr>
          <p:cNvGrpSpPr/>
          <p:nvPr/>
        </p:nvGrpSpPr>
        <p:grpSpPr>
          <a:xfrm>
            <a:off x="8032682" y="3373625"/>
            <a:ext cx="2329106" cy="3689076"/>
            <a:chOff x="7669831" y="3870943"/>
            <a:chExt cx="2329106" cy="36890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0F75B8-126D-3B44-86FA-F63ED0BCC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6143" y="3870943"/>
              <a:ext cx="2322794" cy="309705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FCCF1-BB6B-C445-840B-D224AD3D9A5E}"/>
                </a:ext>
              </a:extLst>
            </p:cNvPr>
            <p:cNvSpPr txBox="1"/>
            <p:nvPr/>
          </p:nvSpPr>
          <p:spPr>
            <a:xfrm>
              <a:off x="7669831" y="7159909"/>
              <a:ext cx="2252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Marit</a:t>
              </a:r>
              <a:r>
                <a:rPr lang="en-GB" dirty="0"/>
                <a:t> </a:t>
              </a:r>
              <a:r>
                <a:rPr lang="en-GB" dirty="0" err="1"/>
                <a:t>Bjorbækmo</a:t>
              </a:r>
              <a:endParaRPr lang="en-GB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840A80-9CD0-9B4C-BC1A-6852F8553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331" y="7210923"/>
            <a:ext cx="19304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273F2A-6DD7-854E-8EE0-B81D3C30E47C}"/>
              </a:ext>
            </a:extLst>
          </p:cNvPr>
          <p:cNvSpPr txBox="1"/>
          <p:nvPr/>
        </p:nvSpPr>
        <p:spPr>
          <a:xfrm>
            <a:off x="8077671" y="9198414"/>
            <a:ext cx="202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Ramiro </a:t>
            </a:r>
            <a:r>
              <a:rPr lang="en-GB" dirty="0" err="1"/>
              <a:t>Logares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6FCF64-BC95-BF4A-AEF9-D1B0B241D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5" y="7062116"/>
            <a:ext cx="5219257" cy="2228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1423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/>
              <a:t>PIDA - </a:t>
            </a:r>
            <a:r>
              <a:rPr lang="nb-NO" dirty="0" err="1"/>
              <a:t>summary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5523668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dirty="0"/>
              <a:t>Size of the nodes are proportional to the number of registered interactions. </a:t>
            </a:r>
          </a:p>
          <a:p>
            <a:r>
              <a:rPr lang="en-US" sz="3200" dirty="0"/>
              <a:t>Diatoms, dinoflagellates, and ciliates have the highest numbers of entries in the database. </a:t>
            </a:r>
          </a:p>
          <a:p>
            <a:r>
              <a:rPr lang="en-US" sz="3200" dirty="0"/>
              <a:t>Annotate the network from Blanes Bay with interaction information from PIDA</a:t>
            </a:r>
          </a:p>
          <a:p>
            <a:r>
              <a:rPr lang="en-US" sz="3200" dirty="0"/>
              <a:t>But, there were few matches…</a:t>
            </a:r>
          </a:p>
          <a:p>
            <a:endParaRPr lang="en-US" sz="3200" dirty="0"/>
          </a:p>
          <a:p>
            <a:endParaRPr lang="en-US" sz="2774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7C65B542-EB42-7C43-AFCF-51D7BC86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E66A3-A243-C842-A17A-57BBBD2E8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49" y="2628116"/>
            <a:ext cx="6136063" cy="61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1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823808"/>
            <a:ext cx="6516914" cy="6388618"/>
          </a:xfrm>
        </p:spPr>
        <p:txBody>
          <a:bodyPr numCol="1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i="1" u="sng" dirty="0"/>
              <a:t>@University of Oslo: </a:t>
            </a:r>
          </a:p>
          <a:p>
            <a:pPr>
              <a:spcBef>
                <a:spcPts val="0"/>
              </a:spcBef>
            </a:pPr>
            <a:r>
              <a:rPr lang="en-US" dirty="0" err="1"/>
              <a:t>Marit</a:t>
            </a:r>
            <a:r>
              <a:rPr lang="en-US" dirty="0"/>
              <a:t> </a:t>
            </a:r>
            <a:r>
              <a:rPr lang="en-US" dirty="0" err="1"/>
              <a:t>Bjorbækmo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Line </a:t>
            </a:r>
            <a:r>
              <a:rPr lang="en-US" dirty="0" err="1"/>
              <a:t>Røsæg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Russell Orr</a:t>
            </a:r>
          </a:p>
          <a:p>
            <a:pPr>
              <a:spcBef>
                <a:spcPts val="0"/>
              </a:spcBef>
            </a:pPr>
            <a:r>
              <a:rPr lang="en-US" dirty="0"/>
              <a:t>Andreas </a:t>
            </a:r>
            <a:r>
              <a:rPr lang="en-US" dirty="0" err="1"/>
              <a:t>Evenstad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61021" y="2823808"/>
            <a:ext cx="6516914" cy="6388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numCol="1">
            <a:normAutofit/>
          </a:bodyPr>
          <a:lstStyle>
            <a:lvl1pPr marL="444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>
              <a:spcBef>
                <a:spcPts val="0"/>
              </a:spcBef>
              <a:buSzPct val="100000"/>
              <a:defRPr sz="2800"/>
            </a:pPr>
            <a:r>
              <a:rPr lang="en-US" sz="2801" i="1" u="sng" dirty="0">
                <a:solidFill>
                  <a:schemeClr val="tx1"/>
                </a:solidFill>
              </a:rPr>
              <a:t>@ ICM CSIC: </a:t>
            </a:r>
          </a:p>
          <a:p>
            <a:pPr>
              <a:spcBef>
                <a:spcPts val="0"/>
              </a:spcBef>
              <a:buSzPct val="100000"/>
              <a:defRPr sz="2800"/>
            </a:pPr>
            <a:r>
              <a:rPr lang="en-US" sz="2801" dirty="0">
                <a:solidFill>
                  <a:schemeClr val="tx1"/>
                </a:solidFill>
              </a:rPr>
              <a:t>Ramiro Logares</a:t>
            </a:r>
          </a:p>
          <a:p>
            <a:pPr>
              <a:spcBef>
                <a:spcPts val="0"/>
              </a:spcBef>
              <a:buSzPct val="100000"/>
              <a:defRPr sz="2800"/>
            </a:pPr>
            <a:r>
              <a:rPr lang="en-US" sz="2801" dirty="0">
                <a:solidFill>
                  <a:schemeClr val="tx1"/>
                </a:solidFill>
              </a:rPr>
              <a:t>Ina M. Deutschmann </a:t>
            </a:r>
          </a:p>
          <a:p>
            <a:pPr>
              <a:spcBef>
                <a:spcPts val="0"/>
              </a:spcBef>
              <a:buSzPct val="100000"/>
              <a:defRPr sz="2800"/>
            </a:pPr>
            <a:r>
              <a:rPr lang="en-US" sz="2801" dirty="0">
                <a:solidFill>
                  <a:schemeClr val="tx1"/>
                </a:solidFill>
              </a:rPr>
              <a:t>Caterina R. </a:t>
            </a:r>
            <a:r>
              <a:rPr lang="en-US" sz="2801" dirty="0" err="1">
                <a:solidFill>
                  <a:schemeClr val="tx1"/>
                </a:solidFill>
              </a:rPr>
              <a:t>Giner</a:t>
            </a:r>
            <a:endParaRPr lang="en-US" sz="2801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SzPct val="100000"/>
              <a:defRPr sz="2800"/>
            </a:pPr>
            <a:r>
              <a:rPr lang="en-US" sz="2801" dirty="0">
                <a:solidFill>
                  <a:schemeClr val="tx1"/>
                </a:solidFill>
              </a:rPr>
              <a:t>Fran Latorre</a:t>
            </a:r>
          </a:p>
          <a:p>
            <a:pPr>
              <a:spcBef>
                <a:spcPts val="0"/>
              </a:spcBef>
              <a:buSzPct val="100000"/>
              <a:defRPr sz="2800"/>
            </a:pPr>
            <a:r>
              <a:rPr lang="en-US" sz="2801" dirty="0">
                <a:solidFill>
                  <a:schemeClr val="tx1"/>
                </a:solidFill>
              </a:rPr>
              <a:t>Lidia Montiel</a:t>
            </a:r>
          </a:p>
          <a:p>
            <a:pPr>
              <a:spcBef>
                <a:spcPts val="0"/>
              </a:spcBef>
              <a:buSzPct val="100000"/>
              <a:defRPr sz="2800"/>
            </a:pPr>
            <a:r>
              <a:rPr lang="en-US" sz="2801" dirty="0">
                <a:solidFill>
                  <a:schemeClr val="tx1"/>
                </a:solidFill>
              </a:rPr>
              <a:t>Ramon Massana </a:t>
            </a:r>
          </a:p>
          <a:p>
            <a:pPr>
              <a:spcBef>
                <a:spcPts val="0"/>
              </a:spcBef>
              <a:buSzPct val="100000"/>
              <a:defRPr sz="2800"/>
            </a:pPr>
            <a:endParaRPr lang="en-US" sz="2801" dirty="0">
              <a:solidFill>
                <a:schemeClr val="tx1"/>
              </a:solidFill>
            </a:endParaRP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E20D5693-0B60-E140-9970-498A5EF0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9C8B1C5F-B6D1-BE42-9712-16A769E0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9" y="9108890"/>
            <a:ext cx="17526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6612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Sunil Mundra, </a:t>
            </a:r>
            <a:r>
              <a:rPr lang="en-US" sz="4000" dirty="0" err="1"/>
              <a:t>Håvard</a:t>
            </a:r>
            <a:r>
              <a:rPr lang="en-US" sz="4000" dirty="0"/>
              <a:t> </a:t>
            </a:r>
            <a:r>
              <a:rPr lang="en-US" sz="4000" dirty="0" err="1"/>
              <a:t>Kauserud</a:t>
            </a:r>
            <a:r>
              <a:rPr lang="en-US" sz="4000" dirty="0"/>
              <a:t> et al. </a:t>
            </a:r>
          </a:p>
          <a:p>
            <a:r>
              <a:rPr lang="en-US" sz="4000" dirty="0"/>
              <a:t>Purpose:</a:t>
            </a:r>
          </a:p>
          <a:p>
            <a:pPr lvl="1"/>
            <a:r>
              <a:rPr lang="en-US" sz="4000" dirty="0"/>
              <a:t>Investigate protist, fungus and bacteria at different depths in soil</a:t>
            </a:r>
          </a:p>
          <a:p>
            <a:pPr lvl="1"/>
            <a:r>
              <a:rPr lang="en-GB" sz="4000" dirty="0"/>
              <a:t>Soil depth represents a strong physiochemical gradient that greatly affects</a:t>
            </a:r>
          </a:p>
          <a:p>
            <a:pPr lvl="1"/>
            <a:r>
              <a:rPr lang="en-GB" sz="4000" dirty="0"/>
              <a:t>Test whether depth-dependent variation in soil chemistry affects the distribution and co-occurrence patterns of microbial communities. </a:t>
            </a:r>
            <a:endParaRPr lang="en-GB" dirty="0"/>
          </a:p>
          <a:p>
            <a:pPr lvl="1"/>
            <a:endParaRPr lang="en-GB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1119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Four depths at 60 sites</a:t>
            </a:r>
          </a:p>
          <a:p>
            <a:endParaRPr lang="nb-NO" sz="4000" dirty="0"/>
          </a:p>
          <a:p>
            <a:r>
              <a:rPr lang="nb-NO" sz="4000" dirty="0" err="1"/>
              <a:t>Illumina</a:t>
            </a:r>
            <a:r>
              <a:rPr lang="nb-NO" sz="4000" dirty="0"/>
              <a:t> data from </a:t>
            </a:r>
            <a:r>
              <a:rPr lang="nb-NO" sz="4000" dirty="0" err="1"/>
              <a:t>three</a:t>
            </a:r>
            <a:r>
              <a:rPr lang="nb-NO" sz="4000" dirty="0"/>
              <a:t> markers</a:t>
            </a:r>
          </a:p>
          <a:p>
            <a:pPr lvl="1"/>
            <a:r>
              <a:rPr lang="nb-NO" dirty="0"/>
              <a:t>16S V9 for </a:t>
            </a:r>
            <a:r>
              <a:rPr lang="nb-NO" dirty="0" err="1"/>
              <a:t>bacteria</a:t>
            </a:r>
            <a:endParaRPr lang="nb-NO" dirty="0"/>
          </a:p>
          <a:p>
            <a:pPr lvl="1"/>
            <a:r>
              <a:rPr lang="nb-NO" dirty="0"/>
              <a:t>18 V4 for eukaryotes</a:t>
            </a:r>
          </a:p>
          <a:p>
            <a:pPr lvl="1"/>
            <a:r>
              <a:rPr lang="nb-NO" dirty="0"/>
              <a:t>ITS2 for </a:t>
            </a:r>
            <a:r>
              <a:rPr lang="nb-NO" dirty="0" err="1"/>
              <a:t>fungi</a:t>
            </a:r>
            <a:endParaRPr lang="nb-NO" dirty="0"/>
          </a:p>
          <a:p>
            <a:pPr lvl="1"/>
            <a:r>
              <a:rPr lang="nb-NO" dirty="0" err="1"/>
              <a:t>Vsearch</a:t>
            </a:r>
            <a:r>
              <a:rPr lang="nb-NO" dirty="0"/>
              <a:t>, 97% for 16S and ITS, 98% for 18S</a:t>
            </a:r>
          </a:p>
          <a:p>
            <a:pPr lvl="1"/>
            <a:endParaRPr lang="nb-NO" dirty="0"/>
          </a:p>
          <a:p>
            <a:r>
              <a:rPr lang="en-GB" sz="4000" dirty="0"/>
              <a:t>1540 bacterial OTUs </a:t>
            </a:r>
          </a:p>
          <a:p>
            <a:r>
              <a:rPr lang="en-GB" sz="4000" dirty="0"/>
              <a:t>4388 fungal (3461 ITS-based; 927 18S-based) </a:t>
            </a:r>
          </a:p>
          <a:p>
            <a:r>
              <a:rPr lang="en-GB" sz="4000" dirty="0"/>
              <a:t>2025 micro-eukaryotic</a:t>
            </a:r>
            <a:endParaRPr lang="nb-NO" dirty="0"/>
          </a:p>
          <a:p>
            <a:pPr lvl="1"/>
            <a:endParaRPr lang="en-GB" dirty="0"/>
          </a:p>
          <a:p>
            <a:pPr lvl="1"/>
            <a:endParaRPr lang="en-GB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9656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17A81-3356-1446-8647-614265C1AD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16279"/>
          <a:stretch/>
        </p:blipFill>
        <p:spPr>
          <a:xfrm>
            <a:off x="5994400" y="1106306"/>
            <a:ext cx="6900585" cy="725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27949-6F09-6D48-ACAE-C0AB9DA74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55" y="2148975"/>
            <a:ext cx="4572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32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9B249E-3EFF-3544-814C-88C1F820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40CBB5-4C94-494F-9E30-9A6148EC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CB9E5-EC5C-864B-85BE-660B75A2B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09" y="604464"/>
            <a:ext cx="6086571" cy="8629843"/>
          </a:xfrm>
          <a:prstGeom prst="rect">
            <a:avLst/>
          </a:prstGeom>
        </p:spPr>
      </p:pic>
      <p:sp>
        <p:nvSpPr>
          <p:cNvPr id="12" name="Shape 174">
            <a:extLst>
              <a:ext uri="{FF2B5EF4-FFF2-40B4-BE49-F238E27FC236}">
                <a16:creationId xmlns:a16="http://schemas.microsoft.com/office/drawing/2014/main" id="{7BF9A085-474C-6942-8EDF-A9EB81251CE8}"/>
              </a:ext>
            </a:extLst>
          </p:cNvPr>
          <p:cNvSpPr txBox="1">
            <a:spLocks/>
          </p:cNvSpPr>
          <p:nvPr/>
        </p:nvSpPr>
        <p:spPr>
          <a:xfrm>
            <a:off x="988806" y="2332652"/>
            <a:ext cx="5035343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5131" indent="-325131" algn="l" defTabSz="1300525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94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57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91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181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443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05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96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230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err="1"/>
              <a:t>SparCC</a:t>
            </a:r>
            <a:r>
              <a:rPr lang="en-GB" sz="4000" dirty="0"/>
              <a:t> networks for each of the four depths.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network has highest density for the M1 depth (i.e. the first mineral layer)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deepest level the proportion of negative occurrences was highest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287231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9B249E-3EFF-3544-814C-88C1F820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40CBB5-4C94-494F-9E30-9A6148EC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CB9E5-EC5C-864B-85BE-660B75A2B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09" y="604464"/>
            <a:ext cx="6086571" cy="8629843"/>
          </a:xfrm>
          <a:prstGeom prst="rect">
            <a:avLst/>
          </a:prstGeom>
        </p:spPr>
      </p:pic>
      <p:sp>
        <p:nvSpPr>
          <p:cNvPr id="12" name="Shape 174">
            <a:extLst>
              <a:ext uri="{FF2B5EF4-FFF2-40B4-BE49-F238E27FC236}">
                <a16:creationId xmlns:a16="http://schemas.microsoft.com/office/drawing/2014/main" id="{7BF9A085-474C-6942-8EDF-A9EB81251CE8}"/>
              </a:ext>
            </a:extLst>
          </p:cNvPr>
          <p:cNvSpPr txBox="1">
            <a:spLocks/>
          </p:cNvSpPr>
          <p:nvPr/>
        </p:nvSpPr>
        <p:spPr>
          <a:xfrm>
            <a:off x="988806" y="2332652"/>
            <a:ext cx="5035343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5131" indent="-325131" algn="l" defTabSz="1300525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94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57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91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181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443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05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96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230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err="1"/>
              <a:t>SparCC</a:t>
            </a:r>
            <a:r>
              <a:rPr lang="en-GB" sz="4000" dirty="0"/>
              <a:t> networks for each of the four depths.</a:t>
            </a:r>
          </a:p>
          <a:p>
            <a:r>
              <a:rPr lang="en-GB" sz="4000" dirty="0"/>
              <a:t>The network has highest density for the M1 depth (i.e. the first mineral layer)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deepest level the proportion of negative occurrences was highest</a:t>
            </a:r>
          </a:p>
          <a:p>
            <a:endParaRPr lang="en-GB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E9D88D-D001-564A-A5CE-54AA9E11A7E8}"/>
              </a:ext>
            </a:extLst>
          </p:cNvPr>
          <p:cNvSpPr/>
          <p:nvPr/>
        </p:nvSpPr>
        <p:spPr>
          <a:xfrm>
            <a:off x="9433194" y="516342"/>
            <a:ext cx="3043286" cy="341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051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" y="8556"/>
            <a:ext cx="12289789" cy="9556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38560" y="9036387"/>
            <a:ext cx="131125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wikimedia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96558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Soil</a:t>
            </a:r>
            <a:r>
              <a:rPr lang="nb-NO" dirty="0"/>
              <a:t> Depth </a:t>
            </a:r>
            <a:r>
              <a:rPr lang="nb-NO" dirty="0" err="1"/>
              <a:t>Study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9B249E-3EFF-3544-814C-88C1F820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40CBB5-4C94-494F-9E30-9A6148EC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CB9E5-EC5C-864B-85BE-660B75A2B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09" y="604464"/>
            <a:ext cx="6086571" cy="8629843"/>
          </a:xfrm>
          <a:prstGeom prst="rect">
            <a:avLst/>
          </a:prstGeom>
        </p:spPr>
      </p:pic>
      <p:sp>
        <p:nvSpPr>
          <p:cNvPr id="12" name="Shape 174">
            <a:extLst>
              <a:ext uri="{FF2B5EF4-FFF2-40B4-BE49-F238E27FC236}">
                <a16:creationId xmlns:a16="http://schemas.microsoft.com/office/drawing/2014/main" id="{7BF9A085-474C-6942-8EDF-A9EB81251CE8}"/>
              </a:ext>
            </a:extLst>
          </p:cNvPr>
          <p:cNvSpPr txBox="1">
            <a:spLocks/>
          </p:cNvSpPr>
          <p:nvPr/>
        </p:nvSpPr>
        <p:spPr>
          <a:xfrm>
            <a:off x="988806" y="2332652"/>
            <a:ext cx="5035343" cy="6188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5131" indent="-325131" algn="l" defTabSz="1300525" rtl="0" eaLnBrk="1" latinLnBrk="0" hangingPunct="1">
              <a:lnSpc>
                <a:spcPct val="90000"/>
              </a:lnSpc>
              <a:spcBef>
                <a:spcPts val="1422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94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657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91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181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Clr>
                <a:schemeClr val="accent1"/>
              </a:buClr>
              <a:buFont typeface="Arial" panose="020B0604020202020204" pitchFamily="34" charset="0"/>
              <a:buChar char="▸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443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05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968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230" indent="-325131" algn="l" defTabSz="1300525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err="1"/>
              <a:t>SparCC</a:t>
            </a:r>
            <a:r>
              <a:rPr lang="en-GB" sz="4000" dirty="0"/>
              <a:t> networks for each of the four depths.</a:t>
            </a:r>
          </a:p>
          <a:p>
            <a:r>
              <a:rPr lang="en-GB" sz="4000" dirty="0"/>
              <a:t>The network has highest density for the M1 depth (i.e. the first mineral layer)</a:t>
            </a:r>
          </a:p>
          <a:p>
            <a:r>
              <a:rPr lang="en-GB" sz="4000" dirty="0"/>
              <a:t>In the deepest level the proportion of negative occurrences was highest</a:t>
            </a:r>
          </a:p>
          <a:p>
            <a:endParaRPr lang="en-GB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E9D88D-D001-564A-A5CE-54AA9E11A7E8}"/>
              </a:ext>
            </a:extLst>
          </p:cNvPr>
          <p:cNvSpPr/>
          <p:nvPr/>
        </p:nvSpPr>
        <p:spPr>
          <a:xfrm>
            <a:off x="9433194" y="3883103"/>
            <a:ext cx="3043286" cy="341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61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SparCC</a:t>
            </a:r>
            <a:endParaRPr lang="nb-NO" dirty="0"/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068832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/>
              <a:t>A network algorithm for inferring correlation in sparsely composed data</a:t>
            </a:r>
          </a:p>
          <a:p>
            <a:r>
              <a:rPr lang="en-US" sz="4000" dirty="0"/>
              <a:t>﻿</a:t>
            </a:r>
            <a:r>
              <a:rPr lang="en-US" sz="4000" dirty="0" err="1"/>
              <a:t>SparCC</a:t>
            </a:r>
            <a:r>
              <a:rPr lang="en-US" sz="4000" dirty="0"/>
              <a:t> (Friedman and </a:t>
            </a:r>
            <a:r>
              <a:rPr lang="en-US" sz="4000" dirty="0" err="1"/>
              <a:t>Alm</a:t>
            </a:r>
            <a:r>
              <a:rPr lang="en-US" sz="4000" dirty="0"/>
              <a:t>, 2012) infers correlations among </a:t>
            </a:r>
            <a:r>
              <a:rPr lang="en-US" sz="4000" dirty="0" err="1"/>
              <a:t>otus</a:t>
            </a:r>
            <a:r>
              <a:rPr lang="en-US" sz="4000" dirty="0"/>
              <a:t> by utilizing log-ratio transformation to eliminate the effect of the total number of read counts, while imposing sparsity of correlations among </a:t>
            </a:r>
            <a:r>
              <a:rPr lang="en-US" sz="4000" dirty="0" err="1"/>
              <a:t>otu</a:t>
            </a:r>
            <a:r>
              <a:rPr lang="en-US" sz="4000" dirty="0"/>
              <a:t>.</a:t>
            </a:r>
          </a:p>
          <a:p>
            <a:r>
              <a:rPr lang="en-US" sz="4000" dirty="0"/>
              <a:t>Exercise: use the R script for making </a:t>
            </a:r>
            <a:r>
              <a:rPr lang="en-US" sz="4000" dirty="0" err="1"/>
              <a:t>SparrCC</a:t>
            </a:r>
            <a:r>
              <a:rPr lang="en-US" sz="4000" dirty="0"/>
              <a:t> networks on </a:t>
            </a:r>
            <a:r>
              <a:rPr lang="en-US" sz="4000" dirty="0" err="1"/>
              <a:t>github</a:t>
            </a:r>
            <a:r>
              <a:rPr lang="en-US" sz="4000" dirty="0"/>
              <a:t>.</a:t>
            </a: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72337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Resource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ts val="1000"/>
              </a:spcBef>
            </a:pPr>
            <a:r>
              <a:rPr lang="en-US" dirty="0" err="1"/>
              <a:t>SparCC</a:t>
            </a:r>
            <a:r>
              <a:rPr lang="en-US" dirty="0"/>
              <a:t>: a python module for computing correlations in compositional data (16S, metagenomics, </a:t>
            </a:r>
            <a:r>
              <a:rPr lang="en-US" dirty="0" err="1"/>
              <a:t>etc</a:t>
            </a:r>
            <a:r>
              <a:rPr lang="en-US" dirty="0"/>
              <a:t>'). </a:t>
            </a:r>
            <a:r>
              <a:rPr lang="en-US" dirty="0">
                <a:solidFill>
                  <a:schemeClr val="accent4"/>
                </a:solidFill>
              </a:rPr>
              <a:t>https://</a:t>
            </a:r>
            <a:r>
              <a:rPr lang="en-US" dirty="0" err="1">
                <a:solidFill>
                  <a:schemeClr val="accent4"/>
                </a:solidFill>
              </a:rPr>
              <a:t>bitbucket.org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 err="1">
                <a:solidFill>
                  <a:schemeClr val="accent4"/>
                </a:solidFill>
              </a:rPr>
              <a:t>yonatanf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 err="1">
                <a:solidFill>
                  <a:schemeClr val="accent4"/>
                </a:solidFill>
              </a:rPr>
              <a:t>sparcc</a:t>
            </a:r>
            <a:endParaRPr lang="en-US" dirty="0">
              <a:solidFill>
                <a:schemeClr val="accent4"/>
              </a:solidFill>
            </a:endParaRPr>
          </a:p>
          <a:p>
            <a:pPr>
              <a:spcBef>
                <a:spcPts val="1000"/>
              </a:spcBef>
            </a:pPr>
            <a:r>
              <a:rPr lang="en-US" dirty="0" err="1"/>
              <a:t>iGraph</a:t>
            </a:r>
            <a:r>
              <a:rPr lang="en-US" dirty="0"/>
              <a:t> package for R: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https://</a:t>
            </a:r>
            <a:r>
              <a:rPr lang="en-US" dirty="0" err="1">
                <a:solidFill>
                  <a:schemeClr val="accent4"/>
                </a:solidFill>
              </a:rPr>
              <a:t>www.r-bloggers.com</a:t>
            </a:r>
            <a:r>
              <a:rPr lang="en-US" dirty="0">
                <a:solidFill>
                  <a:schemeClr val="accent4"/>
                </a:solidFill>
              </a:rPr>
              <a:t>/an-example-of-social-network-analysis-with-r-using-package-igraph/</a:t>
            </a:r>
          </a:p>
          <a:p>
            <a:pPr>
              <a:spcBef>
                <a:spcPts val="1000"/>
              </a:spcBef>
            </a:pPr>
            <a:r>
              <a:rPr lang="en-US" dirty="0"/>
              <a:t>The code repository for Schmidt et. al </a:t>
            </a:r>
            <a:r>
              <a:rPr lang="en-US" dirty="0">
                <a:solidFill>
                  <a:schemeClr val="tx2"/>
                </a:solidFill>
              </a:rPr>
              <a:t>2017 “A Family of Interaction-Adjusted Indices of Community Similarity” </a:t>
            </a:r>
            <a:r>
              <a:rPr lang="pl-PL" dirty="0">
                <a:solidFill>
                  <a:schemeClr val="tx2"/>
                </a:solidFill>
              </a:rPr>
              <a:t>doi:10.1038/ismej.2016.139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https://github.com/defleury/Schmidt_et_al_2016_community_similarity/</a:t>
            </a:r>
          </a:p>
          <a:p>
            <a:pPr>
              <a:spcBef>
                <a:spcPts val="1000"/>
              </a:spcBef>
            </a:pPr>
            <a:r>
              <a:rPr lang="en-US" dirty="0" err="1"/>
              <a:t>eLSA</a:t>
            </a:r>
            <a:r>
              <a:rPr lang="en-US" dirty="0"/>
              <a:t>: </a:t>
            </a:r>
            <a:r>
              <a:rPr lang="en-US" dirty="0">
                <a:solidFill>
                  <a:schemeClr val="accent4"/>
                </a:solidFill>
              </a:rPr>
              <a:t>https://bitbucket.org/charade/elsa/wiki/Home</a:t>
            </a:r>
          </a:p>
          <a:p>
            <a:pPr>
              <a:spcBef>
                <a:spcPts val="1000"/>
              </a:spcBef>
            </a:pPr>
            <a:r>
              <a:rPr lang="en-US" dirty="0"/>
              <a:t>fast </a:t>
            </a:r>
            <a:r>
              <a:rPr lang="en-US" dirty="0" err="1"/>
              <a:t>eLSA</a:t>
            </a:r>
            <a:r>
              <a:rPr lang="en-US" dirty="0"/>
              <a:t>: </a:t>
            </a:r>
            <a:r>
              <a:rPr lang="en-US" dirty="0">
                <a:solidFill>
                  <a:schemeClr val="accent4"/>
                </a:solidFill>
              </a:rPr>
              <a:t>http://</a:t>
            </a:r>
            <a:r>
              <a:rPr lang="en-US" dirty="0" err="1">
                <a:solidFill>
                  <a:schemeClr val="accent4"/>
                </a:solidFill>
              </a:rPr>
              <a:t>www.cmde.science.ubc.ca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 err="1">
                <a:solidFill>
                  <a:schemeClr val="accent4"/>
                </a:solidFill>
              </a:rPr>
              <a:t>hallam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 err="1">
                <a:solidFill>
                  <a:schemeClr val="accent4"/>
                </a:solidFill>
              </a:rPr>
              <a:t>fastLSA</a:t>
            </a:r>
            <a:r>
              <a:rPr lang="en-US" dirty="0">
                <a:solidFill>
                  <a:schemeClr val="accent4"/>
                </a:solidFill>
              </a:rPr>
              <a:t>/</a:t>
            </a:r>
          </a:p>
          <a:p>
            <a:pPr>
              <a:spcBef>
                <a:spcPts val="1000"/>
              </a:spcBef>
            </a:pPr>
            <a:r>
              <a:rPr lang="en-US" dirty="0"/>
              <a:t>Tutorial for WGCNA: </a:t>
            </a:r>
            <a:r>
              <a:rPr lang="en-US" dirty="0">
                <a:solidFill>
                  <a:schemeClr val="accent4"/>
                </a:solidFill>
              </a:rPr>
              <a:t>https://</a:t>
            </a:r>
            <a:r>
              <a:rPr lang="en-US" dirty="0" err="1">
                <a:solidFill>
                  <a:schemeClr val="accent4"/>
                </a:solidFill>
              </a:rPr>
              <a:t>labs.genetics.ucla.edu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 err="1">
                <a:solidFill>
                  <a:schemeClr val="accent4"/>
                </a:solidFill>
              </a:rPr>
              <a:t>horvath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 err="1">
                <a:solidFill>
                  <a:schemeClr val="accent4"/>
                </a:solidFill>
              </a:rPr>
              <a:t>CoexpressionNetwork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 err="1">
                <a:solidFill>
                  <a:schemeClr val="accent4"/>
                </a:solidFill>
              </a:rPr>
              <a:t>Rpackages</a:t>
            </a:r>
            <a:r>
              <a:rPr lang="en-US" dirty="0">
                <a:solidFill>
                  <a:schemeClr val="accent4"/>
                </a:solidFill>
              </a:rPr>
              <a:t>/WGCNA/Tutorials/</a:t>
            </a:r>
            <a:r>
              <a:rPr lang="en-US" dirty="0" err="1">
                <a:solidFill>
                  <a:schemeClr val="accent4"/>
                </a:solidFill>
              </a:rPr>
              <a:t>index.html</a:t>
            </a:r>
            <a:endParaRPr lang="en-US" dirty="0">
              <a:solidFill>
                <a:schemeClr val="accent4"/>
              </a:solidFill>
            </a:endParaRPr>
          </a:p>
          <a:p>
            <a:pPr>
              <a:spcBef>
                <a:spcPts val="1000"/>
              </a:spcBef>
            </a:pPr>
            <a:endParaRPr lang="en-US" dirty="0">
              <a:solidFill>
                <a:schemeClr val="accent4"/>
              </a:solidFill>
            </a:endParaRPr>
          </a:p>
          <a:p>
            <a:pPr>
              <a:spcBef>
                <a:spcPts val="1000"/>
              </a:spcBef>
            </a:pPr>
            <a:endParaRPr lang="en-US" dirty="0"/>
          </a:p>
          <a:p>
            <a:pPr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75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3004800" cy="94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571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AU" dirty="0"/>
              <a:t>Ecological association networks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894081" y="2596444"/>
            <a:ext cx="9909387" cy="424173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indent="0">
              <a:lnSpc>
                <a:spcPct val="110000"/>
              </a:lnSpc>
              <a:spcBef>
                <a:spcPts val="1000"/>
              </a:spcBef>
            </a:pPr>
            <a:r>
              <a:rPr lang="en-US" sz="3200" dirty="0"/>
              <a:t>Networks can help us find patterns behind small- and large-scale ecological and evolutionary processes</a:t>
            </a:r>
          </a:p>
          <a:p>
            <a:pPr indent="0">
              <a:lnSpc>
                <a:spcPct val="110000"/>
              </a:lnSpc>
              <a:spcBef>
                <a:spcPts val="1000"/>
              </a:spcBef>
            </a:pPr>
            <a:r>
              <a:rPr lang="en-US" sz="3200" dirty="0"/>
              <a:t>Moving from from identification of parts (species classification, diversity, community composition, geographical distribution etc.) to connections of parts.</a:t>
            </a:r>
          </a:p>
          <a:p>
            <a:pPr indent="0">
              <a:lnSpc>
                <a:spcPct val="110000"/>
              </a:lnSpc>
              <a:spcBef>
                <a:spcPts val="1000"/>
              </a:spcBef>
            </a:pPr>
            <a:endParaRPr lang="en-US" sz="3200" dirty="0"/>
          </a:p>
          <a:p>
            <a:pPr indent="0">
              <a:lnSpc>
                <a:spcPct val="110000"/>
              </a:lnSpc>
              <a:spcBef>
                <a:spcPts val="1000"/>
              </a:spcBef>
            </a:pPr>
            <a:endParaRPr lang="en-US" sz="3200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3C35382A-12FC-5549-B0B4-F2C75C29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33A72-2179-E54D-B905-7CEE87CA9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randomnetwork2.png">
            <a:extLst>
              <a:ext uri="{FF2B5EF4-FFF2-40B4-BE49-F238E27FC236}">
                <a16:creationId xmlns:a16="http://schemas.microsoft.com/office/drawing/2014/main" id="{CEBAD123-D086-AC43-BB5C-ADD11774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668" y="6097370"/>
            <a:ext cx="3323053" cy="33745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Shape 152">
            <a:extLst>
              <a:ext uri="{FF2B5EF4-FFF2-40B4-BE49-F238E27FC236}">
                <a16:creationId xmlns:a16="http://schemas.microsoft.com/office/drawing/2014/main" id="{F04A3C51-E051-C143-B3AC-B90A031CFBC0}"/>
              </a:ext>
            </a:extLst>
          </p:cNvPr>
          <p:cNvSpPr/>
          <p:nvPr/>
        </p:nvSpPr>
        <p:spPr>
          <a:xfrm>
            <a:off x="11300637" y="9180659"/>
            <a:ext cx="89130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1000"/>
            </a:lvl1pPr>
          </a:lstStyle>
          <a:p>
            <a:r>
              <a:rPr>
                <a:solidFill>
                  <a:schemeClr val="tx1"/>
                </a:solidFill>
              </a:rPr>
              <a:t>Krabberød et al. </a:t>
            </a:r>
            <a:r>
              <a:rPr lang="nb-NO">
                <a:solidFill>
                  <a:schemeClr val="tx1"/>
                </a:solidFill>
              </a:rPr>
              <a:t>(2017)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92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Ecological</a:t>
            </a:r>
            <a:r>
              <a:rPr lang="nb-NO" dirty="0"/>
              <a:t> </a:t>
            </a:r>
            <a:r>
              <a:rPr lang="en-GB" dirty="0"/>
              <a:t>association</a:t>
            </a:r>
            <a:r>
              <a:rPr lang="nb-NO" dirty="0"/>
              <a:t> </a:t>
            </a:r>
            <a:r>
              <a:rPr lang="nb-NO" dirty="0" err="1"/>
              <a:t>networks</a:t>
            </a:r>
            <a:endParaRPr dirty="0"/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indent="0">
              <a:lnSpc>
                <a:spcPct val="110000"/>
              </a:lnSpc>
              <a:spcBef>
                <a:spcPts val="1000"/>
              </a:spcBef>
            </a:pPr>
            <a:r>
              <a:rPr lang="en-GB" sz="2801" dirty="0"/>
              <a:t> Associations/co-occurrence between microbial OTUs/ASVs can reveal:</a:t>
            </a:r>
          </a:p>
          <a:p>
            <a:pPr lvl="1" indent="0">
              <a:lnSpc>
                <a:spcPct val="110000"/>
              </a:lnSpc>
              <a:spcBef>
                <a:spcPts val="1000"/>
              </a:spcBef>
            </a:pPr>
            <a:r>
              <a:rPr lang="en-GB" sz="2801" dirty="0"/>
              <a:t>interactions between organisms, e.g. host/symbiont, prey/predator</a:t>
            </a:r>
          </a:p>
          <a:p>
            <a:pPr lvl="1" indent="0">
              <a:lnSpc>
                <a:spcPct val="110000"/>
              </a:lnSpc>
              <a:spcBef>
                <a:spcPts val="1000"/>
              </a:spcBef>
            </a:pPr>
            <a:r>
              <a:rPr lang="en-GB" sz="2801" dirty="0"/>
              <a:t> similar response to environmental variation </a:t>
            </a:r>
          </a:p>
          <a:p>
            <a:pPr lvl="1" indent="0">
              <a:lnSpc>
                <a:spcPct val="110000"/>
              </a:lnSpc>
              <a:spcBef>
                <a:spcPts val="1000"/>
              </a:spcBef>
            </a:pPr>
            <a:r>
              <a:rPr lang="en-GB" sz="2801" dirty="0"/>
              <a:t> similar niche preference</a:t>
            </a:r>
          </a:p>
          <a:p>
            <a:pPr indent="0">
              <a:lnSpc>
                <a:spcPct val="110000"/>
              </a:lnSpc>
              <a:spcBef>
                <a:spcPts val="1000"/>
              </a:spcBef>
            </a:pPr>
            <a:r>
              <a:rPr lang="en-GB" sz="2801" dirty="0"/>
              <a:t>key species (hubs) and assemblages of interacting species (modules)</a:t>
            </a:r>
            <a:endParaRPr lang="en-US" sz="2801" dirty="0"/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3C35382A-12FC-5549-B0B4-F2C75C29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805F1-DDF7-434F-99F0-9108F82C0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04" y="2966720"/>
            <a:ext cx="6102096" cy="6196584"/>
          </a:xfrm>
          <a:prstGeom prst="rect">
            <a:avLst/>
          </a:prstGeom>
        </p:spPr>
      </p:pic>
      <p:sp>
        <p:nvSpPr>
          <p:cNvPr id="168" name="Shape 168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Networks</a:t>
            </a:r>
          </a:p>
        </p:txBody>
      </p:sp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dirty="0"/>
              <a:t>Network Features </a:t>
            </a:r>
            <a:r>
              <a:rPr lang="mr-IN" dirty="0"/>
              <a:t>–</a:t>
            </a:r>
            <a:r>
              <a:rPr lang="en-US" dirty="0"/>
              <a:t> Some terminology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5742940" cy="61087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GB" sz="3600" dirty="0">
                <a:solidFill>
                  <a:srgbClr val="FF0000"/>
                </a:solidFill>
              </a:rPr>
              <a:t>Hubs</a:t>
            </a:r>
            <a:r>
              <a:rPr lang="en-GB" sz="3600" dirty="0">
                <a:solidFill>
                  <a:schemeClr val="accent4"/>
                </a:solidFill>
              </a:rPr>
              <a:t> </a:t>
            </a:r>
            <a:r>
              <a:rPr lang="en-GB" sz="3600" dirty="0"/>
              <a:t>are highly connected nodes, often key species in the network.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GB" sz="3600" dirty="0">
                <a:solidFill>
                  <a:schemeClr val="accent2"/>
                </a:solidFill>
              </a:rPr>
              <a:t>Modules</a:t>
            </a:r>
            <a:r>
              <a:rPr lang="en-GB" sz="3600" dirty="0"/>
              <a:t>: sets of nodes that are more linked to each other than the rest of the network. 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989609" y="8865786"/>
            <a:ext cx="175528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584229"/>
            <a:r>
              <a:rPr lang="en-US" sz="1200" err="1"/>
              <a:t>Krabberød</a:t>
            </a:r>
            <a:r>
              <a:rPr lang="en-US" sz="1200"/>
              <a:t> et al. (2017)</a:t>
            </a:r>
          </a:p>
        </p:txBody>
      </p:sp>
      <p:sp>
        <p:nvSpPr>
          <p:cNvPr id="4" name="Rectangle 3"/>
          <p:cNvSpPr/>
          <p:nvPr/>
        </p:nvSpPr>
        <p:spPr>
          <a:xfrm>
            <a:off x="7932420" y="5142670"/>
            <a:ext cx="1543050" cy="447430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>
              <a:lnSpc>
                <a:spcPct val="80000"/>
              </a:lnSpc>
              <a:spcBef>
                <a:spcPts val="0"/>
              </a:spcBef>
            </a:pPr>
            <a:endParaRPr lang="en-US" sz="2801" cap="all">
              <a:solidFill>
                <a:srgbClr val="FFFFFF"/>
              </a:solidFill>
              <a:latin typeface="+mn-lt"/>
              <a:ea typeface="+mn-ea"/>
              <a:cs typeface="+mn-cs"/>
              <a:sym typeface="DIN Condensed"/>
            </a:endParaRPr>
          </a:p>
        </p:txBody>
      </p:sp>
      <p:pic>
        <p:nvPicPr>
          <p:cNvPr id="9" name="UiO_SAMARB_2_ENG.cmyk_black.png">
            <a:extLst>
              <a:ext uri="{FF2B5EF4-FFF2-40B4-BE49-F238E27FC236}">
                <a16:creationId xmlns:a16="http://schemas.microsoft.com/office/drawing/2014/main" id="{54FF448F-ED36-1D40-B33F-AA2F3863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0AD5762-D1C9-0A42-8C3C-9D6B7183E929}"/>
              </a:ext>
            </a:extLst>
          </p:cNvPr>
          <p:cNvSpPr/>
          <p:nvPr/>
        </p:nvSpPr>
        <p:spPr>
          <a:xfrm>
            <a:off x="9547352" y="3443592"/>
            <a:ext cx="3457448" cy="3929974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233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nb-NO" dirty="0" err="1"/>
              <a:t>Categories</a:t>
            </a:r>
            <a:r>
              <a:rPr dirty="0"/>
              <a:t> of </a:t>
            </a:r>
            <a:r>
              <a:rPr lang="nb-NO" dirty="0"/>
              <a:t>data for </a:t>
            </a:r>
            <a:r>
              <a:rPr dirty="0"/>
              <a:t>networks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894080" y="2144027"/>
            <a:ext cx="11216640" cy="61885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sz="3200" dirty="0"/>
              <a:t>Spatial: </a:t>
            </a:r>
          </a:p>
          <a:p>
            <a:pPr lvl="1"/>
            <a:r>
              <a:rPr lang="en-US" sz="3200" dirty="0"/>
              <a:t>Can cover large geographical areas.</a:t>
            </a:r>
          </a:p>
          <a:p>
            <a:pPr lvl="2"/>
            <a:r>
              <a:rPr lang="en-US" sz="2774" dirty="0"/>
              <a:t>Miss out on  seasonal variation and turnover in community composition</a:t>
            </a:r>
          </a:p>
          <a:p>
            <a:r>
              <a:rPr lang="en-GB" sz="3200" dirty="0"/>
              <a:t>Temporal</a:t>
            </a:r>
          </a:p>
          <a:p>
            <a:pPr lvl="1"/>
            <a:r>
              <a:rPr lang="en-US" sz="3200" dirty="0"/>
              <a:t>Smaller geographic coverage, with multiple data points for the same location. Allows following microbial communities, and their changes, in time.</a:t>
            </a:r>
          </a:p>
          <a:p>
            <a:pPr lvl="1"/>
            <a:r>
              <a:rPr lang="en-US" sz="3200" dirty="0"/>
              <a:t>Different scales</a:t>
            </a:r>
          </a:p>
          <a:p>
            <a:pPr lvl="2"/>
            <a:r>
              <a:rPr lang="en-US" sz="2774" dirty="0"/>
              <a:t>Turn-over for microbial communities can be in the span of days or weeks</a:t>
            </a:r>
          </a:p>
          <a:p>
            <a:pPr lvl="2"/>
            <a:r>
              <a:rPr lang="en-US" sz="2774" dirty="0"/>
              <a:t>In addition there are seasonal patterns of community assembly</a:t>
            </a:r>
          </a:p>
        </p:txBody>
      </p:sp>
      <p:pic>
        <p:nvPicPr>
          <p:cNvPr id="5" name="UiO_SAMARB_2_ENG.cmyk_black.png">
            <a:extLst>
              <a:ext uri="{FF2B5EF4-FFF2-40B4-BE49-F238E27FC236}">
                <a16:creationId xmlns:a16="http://schemas.microsoft.com/office/drawing/2014/main" id="{465BCD2C-A4FE-C74D-BF1E-816D1A46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0" y="8332598"/>
            <a:ext cx="73363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4678E-8653-044B-B34D-B6B289D79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19348</TotalTime>
  <Words>1971</Words>
  <Application>Microsoft Macintosh PowerPoint</Application>
  <PresentationFormat>Custom</PresentationFormat>
  <Paragraphs>317</Paragraphs>
  <Slides>42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Avenir Next</vt:lpstr>
      <vt:lpstr>Avenir Next Medium</vt:lpstr>
      <vt:lpstr>Calibri</vt:lpstr>
      <vt:lpstr>Calibri Light</vt:lpstr>
      <vt:lpstr>DIN Alternate</vt:lpstr>
      <vt:lpstr>Helvetica Neue</vt:lpstr>
      <vt:lpstr>Office Theme</vt:lpstr>
      <vt:lpstr>NETWORKS  Anders K. Krabberød, University of Oslo</vt:lpstr>
      <vt:lpstr>PowerPoint Presentation</vt:lpstr>
      <vt:lpstr>Why Networks?</vt:lpstr>
      <vt:lpstr>PowerPoint Presentation</vt:lpstr>
      <vt:lpstr>PowerPoint Presentation</vt:lpstr>
      <vt:lpstr>Ecological association networks</vt:lpstr>
      <vt:lpstr>Ecological association networks</vt:lpstr>
      <vt:lpstr>Network Features – Some terminology</vt:lpstr>
      <vt:lpstr>Categories of data for networks</vt:lpstr>
      <vt:lpstr> Blanes Bay Marine Observatory</vt:lpstr>
      <vt:lpstr>Diversity and seasonality </vt:lpstr>
      <vt:lpstr>Amplicon data</vt:lpstr>
      <vt:lpstr>ASV vs. OTU</vt:lpstr>
      <vt:lpstr>Microbiome</vt:lpstr>
      <vt:lpstr>PowerPoint Presentation</vt:lpstr>
      <vt:lpstr>PowerPoint Presentation</vt:lpstr>
      <vt:lpstr>PowerPoint Presentation</vt:lpstr>
      <vt:lpstr>OTU vs ASV</vt:lpstr>
      <vt:lpstr>OTU vs ASV</vt:lpstr>
      <vt:lpstr>Relative abundance. </vt:lpstr>
      <vt:lpstr>Similartity analysis </vt:lpstr>
      <vt:lpstr>Local Similarity Analysis</vt:lpstr>
      <vt:lpstr>Local Similarity Analysis</vt:lpstr>
      <vt:lpstr>Local Similarity Analysis</vt:lpstr>
      <vt:lpstr>PowerPoint Presentation</vt:lpstr>
      <vt:lpstr>PowerPoint Presentation</vt:lpstr>
      <vt:lpstr>PowerPoint Presentation</vt:lpstr>
      <vt:lpstr>Core Interactome</vt:lpstr>
      <vt:lpstr>Seasonality</vt:lpstr>
      <vt:lpstr>Interactions?</vt:lpstr>
      <vt:lpstr>Validation</vt:lpstr>
      <vt:lpstr>PIDA – Protist interaction database</vt:lpstr>
      <vt:lpstr>PIDA - summary</vt:lpstr>
      <vt:lpstr>Acknowledgments</vt:lpstr>
      <vt:lpstr>Soil Depth Study</vt:lpstr>
      <vt:lpstr>Soil Depth Study</vt:lpstr>
      <vt:lpstr>Soil Depth Study</vt:lpstr>
      <vt:lpstr>Soil Depth Study</vt:lpstr>
      <vt:lpstr>Soil Depth Study</vt:lpstr>
      <vt:lpstr>Soil Depth Study</vt:lpstr>
      <vt:lpstr>SparCC</vt:lpstr>
      <vt:lpstr>Some Resource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</dc:title>
  <cp:lastModifiedBy>Anders Krabberod</cp:lastModifiedBy>
  <cp:revision>271</cp:revision>
  <cp:lastPrinted>2017-03-31T11:38:20Z</cp:lastPrinted>
  <dcterms:modified xsi:type="dcterms:W3CDTF">2020-02-19T18:30:56Z</dcterms:modified>
</cp:coreProperties>
</file>